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334" r:id="rId20"/>
    <p:sldId id="335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85069"/>
  </p:normalViewPr>
  <p:slideViewPr>
    <p:cSldViewPr snapToGrid="0" snapToObjects="1">
      <p:cViewPr varScale="1">
        <p:scale>
          <a:sx n="106" d="100"/>
          <a:sy n="106" d="100"/>
        </p:scale>
        <p:origin x="200" y="1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2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12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92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25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06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9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OneDrive/Jupyter%20Notebook/IBM/Applied%20data%20science%20capstone/jupyter-labs-eda-sql-coursera_sqllite.ipynb#Display-the-total-payload-mass-carried-by-boosters-launched-by-NASA-(CRS)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Space%20X%20Falcon%20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Asraful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Islam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 Sep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Wrangling: Space X Falcon 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5D95B1-88CF-8918-EC77-A25C48231387}"/>
              </a:ext>
            </a:extLst>
          </p:cNvPr>
          <p:cNvGrpSpPr/>
          <p:nvPr/>
        </p:nvGrpSpPr>
        <p:grpSpPr>
          <a:xfrm>
            <a:off x="906388" y="1433552"/>
            <a:ext cx="10379223" cy="4638322"/>
            <a:chOff x="906388" y="1716180"/>
            <a:chExt cx="10379223" cy="46383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64150E1-173F-303C-73B6-BCCD42A77F8F}"/>
                </a:ext>
              </a:extLst>
            </p:cNvPr>
            <p:cNvGrpSpPr/>
            <p:nvPr/>
          </p:nvGrpSpPr>
          <p:grpSpPr>
            <a:xfrm>
              <a:off x="906389" y="1716180"/>
              <a:ext cx="10379222" cy="464696"/>
              <a:chOff x="906389" y="1716180"/>
              <a:chExt cx="10379222" cy="46469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3ED7BE-F382-F72F-A518-C4C0A2DA6DC6}"/>
                  </a:ext>
                </a:extLst>
              </p:cNvPr>
              <p:cNvSpPr/>
              <p:nvPr/>
            </p:nvSpPr>
            <p:spPr>
              <a:xfrm>
                <a:off x="3760839" y="1737761"/>
                <a:ext cx="7524772" cy="40839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df</a:t>
                </a:r>
                <a:r>
                  <a:rPr lang="en-US" sz="1800" dirty="0">
                    <a:latin typeface="Courier" pitchFamily="2" charset="0"/>
                  </a:rPr>
                  <a:t> = </a:t>
                </a:r>
                <a:r>
                  <a:rPr lang="en-US" sz="1800" dirty="0" err="1">
                    <a:latin typeface="Courier" pitchFamily="2" charset="0"/>
                  </a:rPr>
                  <a:t>pd.read_csv</a:t>
                </a:r>
                <a:r>
                  <a:rPr lang="en-US" sz="1800" dirty="0">
                    <a:latin typeface="Courier" pitchFamily="2" charset="0"/>
                  </a:rPr>
                  <a:t>(‘</a:t>
                </a:r>
                <a:r>
                  <a:rPr lang="en-US" sz="1800" dirty="0" err="1">
                    <a:latin typeface="Courier" pitchFamily="2" charset="0"/>
                  </a:rPr>
                  <a:t>url</a:t>
                </a:r>
                <a:r>
                  <a:rPr lang="en-US" sz="1800" dirty="0">
                    <a:latin typeface="Courier" pitchFamily="2" charset="0"/>
                  </a:rPr>
                  <a:t>’)</a:t>
                </a:r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BCAFAA27-C6F1-DC49-7EE3-F1CCF4419671}"/>
                  </a:ext>
                </a:extLst>
              </p:cNvPr>
              <p:cNvSpPr/>
              <p:nvPr/>
            </p:nvSpPr>
            <p:spPr>
              <a:xfrm>
                <a:off x="906389" y="1716180"/>
                <a:ext cx="2706966" cy="464696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Load SpaceX dataset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E7A1B9-2BF4-6D66-2B2E-85F5AF1CBC16}"/>
                </a:ext>
              </a:extLst>
            </p:cNvPr>
            <p:cNvGrpSpPr/>
            <p:nvPr/>
          </p:nvGrpSpPr>
          <p:grpSpPr>
            <a:xfrm>
              <a:off x="906388" y="2191031"/>
              <a:ext cx="10379222" cy="1520597"/>
              <a:chOff x="906388" y="552060"/>
              <a:chExt cx="10379222" cy="204688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1726CE-89C6-7C2B-896A-A622D4CC9F02}"/>
                  </a:ext>
                </a:extLst>
              </p:cNvPr>
              <p:cNvSpPr/>
              <p:nvPr/>
            </p:nvSpPr>
            <p:spPr>
              <a:xfrm>
                <a:off x="5324353" y="834424"/>
                <a:ext cx="5961257" cy="126998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</a:rPr>
                  <a:t>df.LaunchSite.value_counts</a:t>
                </a:r>
                <a:r>
                  <a:rPr lang="en-US" dirty="0">
                    <a:latin typeface="Courier" pitchFamily="2" charset="0"/>
                  </a:rPr>
                  <a:t>()</a:t>
                </a:r>
              </a:p>
              <a:p>
                <a:r>
                  <a:rPr lang="en-US" dirty="0" err="1">
                    <a:latin typeface="Courier" pitchFamily="2" charset="0"/>
                  </a:rPr>
                  <a:t>df.Orbit.value_counts</a:t>
                </a:r>
                <a:r>
                  <a:rPr lang="en-US" dirty="0">
                    <a:latin typeface="Courier" pitchFamily="2" charset="0"/>
                  </a:rPr>
                  <a:t>()</a:t>
                </a:r>
              </a:p>
              <a:p>
                <a:r>
                  <a:rPr lang="en-US" dirty="0" err="1">
                    <a:latin typeface="Courier" pitchFamily="2" charset="0"/>
                  </a:rPr>
                  <a:t>landing_outcomes</a:t>
                </a:r>
                <a:r>
                  <a:rPr lang="en-US" dirty="0">
                    <a:latin typeface="Courier" pitchFamily="2" charset="0"/>
                  </a:rPr>
                  <a:t>=</a:t>
                </a:r>
                <a:r>
                  <a:rPr lang="en-US" dirty="0" err="1">
                    <a:latin typeface="Courier" pitchFamily="2" charset="0"/>
                  </a:rPr>
                  <a:t>df.Outcome.value_counts</a:t>
                </a:r>
                <a:r>
                  <a:rPr lang="en-US" dirty="0">
                    <a:latin typeface="Courier" pitchFamily="2" charset="0"/>
                  </a:rPr>
                  <a:t>()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BD683445-ACBA-0DEC-4B7E-554D981A303B}"/>
                  </a:ext>
                </a:extLst>
              </p:cNvPr>
              <p:cNvSpPr/>
              <p:nvPr/>
            </p:nvSpPr>
            <p:spPr>
              <a:xfrm>
                <a:off x="906388" y="552060"/>
                <a:ext cx="4313793" cy="2046881"/>
              </a:xfrm>
              <a:prstGeom prst="rightArrow">
                <a:avLst>
                  <a:gd name="adj1" fmla="val 50000"/>
                  <a:gd name="adj2" fmla="val 1597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Calculate the no. of launches on each site, no. and  occurrence each orbit and mission outcomes per orbit type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49F33A-9B01-2442-99F0-EF4C4241ECF6}"/>
                </a:ext>
              </a:extLst>
            </p:cNvPr>
            <p:cNvGrpSpPr/>
            <p:nvPr/>
          </p:nvGrpSpPr>
          <p:grpSpPr>
            <a:xfrm>
              <a:off x="972847" y="3533700"/>
              <a:ext cx="10312764" cy="2631202"/>
              <a:chOff x="972847" y="1000765"/>
              <a:chExt cx="10312764" cy="35418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54940E-9983-C49F-8732-AB51B50C495F}"/>
                  </a:ext>
                </a:extLst>
              </p:cNvPr>
              <p:cNvSpPr/>
              <p:nvPr/>
            </p:nvSpPr>
            <p:spPr>
              <a:xfrm>
                <a:off x="3613354" y="1000765"/>
                <a:ext cx="7672257" cy="139100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for 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i,outcome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 in enumerate(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landing_outcomes.keys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()):</a:t>
                </a:r>
              </a:p>
              <a:p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	 print(outcome)</a:t>
                </a:r>
              </a:p>
              <a:p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bad_outcomes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=set(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landing_outcomes.keys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()[[1,3,5,6,7]])</a:t>
                </a:r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2F24EB20-5EB0-80CC-49C5-D045CB5A70E4}"/>
                  </a:ext>
                </a:extLst>
              </p:cNvPr>
              <p:cNvSpPr/>
              <p:nvPr/>
            </p:nvSpPr>
            <p:spPr>
              <a:xfrm>
                <a:off x="972847" y="3001905"/>
                <a:ext cx="3402381" cy="1540724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Create landing outcome class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CEAB68-ECF5-0380-6E18-38AEEAC1D000}"/>
                </a:ext>
              </a:extLst>
            </p:cNvPr>
            <p:cNvGrpSpPr/>
            <p:nvPr/>
          </p:nvGrpSpPr>
          <p:grpSpPr>
            <a:xfrm>
              <a:off x="906388" y="3540234"/>
              <a:ext cx="10379223" cy="2814268"/>
              <a:chOff x="906389" y="312746"/>
              <a:chExt cx="10379222" cy="232082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BF73B9-7BD0-93D5-FDE0-713A6696AE2C}"/>
                  </a:ext>
                </a:extLst>
              </p:cNvPr>
              <p:cNvSpPr/>
              <p:nvPr/>
            </p:nvSpPr>
            <p:spPr>
              <a:xfrm>
                <a:off x="4583576" y="1267915"/>
                <a:ext cx="6702035" cy="136565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</a:rPr>
                  <a:t>landing_class</a:t>
                </a:r>
                <a:r>
                  <a:rPr lang="en-US" dirty="0">
                    <a:latin typeface="Courier" pitchFamily="2" charset="0"/>
                  </a:rPr>
                  <a:t> = []</a:t>
                </a:r>
              </a:p>
              <a:p>
                <a:r>
                  <a:rPr lang="en-US" dirty="0">
                    <a:latin typeface="Courier" pitchFamily="2" charset="0"/>
                  </a:rPr>
                  <a:t>for x in </a:t>
                </a:r>
                <a:r>
                  <a:rPr lang="en-US" dirty="0" err="1">
                    <a:latin typeface="Courier" pitchFamily="2" charset="0"/>
                  </a:rPr>
                  <a:t>df.Outcome</a:t>
                </a:r>
                <a:r>
                  <a:rPr lang="en-US" dirty="0">
                    <a:latin typeface="Courier" pitchFamily="2" charset="0"/>
                  </a:rPr>
                  <a:t>:</a:t>
                </a:r>
              </a:p>
              <a:p>
                <a:r>
                  <a:rPr lang="en-US" dirty="0">
                    <a:latin typeface="Courier" pitchFamily="2" charset="0"/>
                  </a:rPr>
                  <a:t>    if x in </a:t>
                </a:r>
                <a:r>
                  <a:rPr lang="en-US" dirty="0" err="1">
                    <a:latin typeface="Courier" pitchFamily="2" charset="0"/>
                  </a:rPr>
                  <a:t>bad_outcomes</a:t>
                </a:r>
                <a:r>
                  <a:rPr lang="en-US" dirty="0">
                    <a:latin typeface="Courier" pitchFamily="2" charset="0"/>
                  </a:rPr>
                  <a:t>:</a:t>
                </a:r>
              </a:p>
              <a:p>
                <a:r>
                  <a:rPr lang="en-US" dirty="0">
                    <a:latin typeface="Courier" pitchFamily="2" charset="0"/>
                  </a:rPr>
                  <a:t>        </a:t>
                </a:r>
                <a:r>
                  <a:rPr lang="en-US" dirty="0" err="1">
                    <a:latin typeface="Courier" pitchFamily="2" charset="0"/>
                  </a:rPr>
                  <a:t>landing_class.append</a:t>
                </a:r>
                <a:r>
                  <a:rPr lang="en-US" dirty="0">
                    <a:latin typeface="Courier" pitchFamily="2" charset="0"/>
                  </a:rPr>
                  <a:t>(0)</a:t>
                </a:r>
              </a:p>
              <a:p>
                <a:r>
                  <a:rPr lang="en-US" dirty="0">
                    <a:latin typeface="Courier" pitchFamily="2" charset="0"/>
                  </a:rPr>
                  <a:t>    else:</a:t>
                </a:r>
              </a:p>
              <a:p>
                <a:r>
                  <a:rPr lang="en-US" dirty="0">
                    <a:latin typeface="Courier" pitchFamily="2" charset="0"/>
                  </a:rPr>
                  <a:t>        </a:t>
                </a:r>
                <a:r>
                  <a:rPr lang="en-US" dirty="0" err="1">
                    <a:latin typeface="Courier" pitchFamily="2" charset="0"/>
                  </a:rPr>
                  <a:t>landing_class.append</a:t>
                </a:r>
                <a:r>
                  <a:rPr lang="en-US" dirty="0">
                    <a:latin typeface="Courier" pitchFamily="2" charset="0"/>
                  </a:rPr>
                  <a:t>(1)</a:t>
                </a: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85E40BF7-5511-D1CB-2915-891DF4E01D6A}"/>
                  </a:ext>
                </a:extLst>
              </p:cNvPr>
              <p:cNvSpPr/>
              <p:nvPr/>
            </p:nvSpPr>
            <p:spPr>
              <a:xfrm>
                <a:off x="906389" y="312746"/>
                <a:ext cx="2602794" cy="9438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Identify unsuccessful outcome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1043428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show the relationship between Flight number and Launch Site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show the relationship between Payload and Launch Site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plot to show the relationship success rate of each orbit type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show the relationship between Flight number and Orbit type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show the relationship between Payload and Launch Site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plot to show the trend of yearly Launch success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the SQL queries:</a:t>
            </a: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Display the names of the unique launch sites in the space mission</a:t>
            </a: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Display 5 records where launch sites begin with the string 'CCA'</a:t>
            </a: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Display the total payload mass carried by boosters launched by NASA (CRS)</a:t>
            </a:r>
            <a:r>
              <a:rPr lang="en-AU" sz="1600" u="none" strike="noStrike" dirty="0">
                <a:solidFill>
                  <a:srgbClr val="296EAA"/>
                </a:solidFill>
                <a:effectLst/>
                <a:latin typeface="Helvetica Neue" panose="02000503000000020004" pitchFamily="2" charset="0"/>
                <a:hlinkClick r:id="rId3"/>
              </a:rPr>
              <a:t>¶</a:t>
            </a:r>
            <a:endParaRPr lang="en-AU" sz="16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Display average payload mass carried by booster version F9 v1.1</a:t>
            </a: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List the date when the first </a:t>
            </a:r>
            <a:r>
              <a:rPr lang="en-AU" sz="16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succesful</a:t>
            </a: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landing outcome in ground pad was </a:t>
            </a:r>
            <a:r>
              <a:rPr lang="en-AU" sz="16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acheived</a:t>
            </a: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List the names of the boosters which have success in drone ship and have payload mass greater than 4000 but less than 6000</a:t>
            </a: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List the total number of successful and failure mission outcomes</a:t>
            </a: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List the names of the </a:t>
            </a:r>
            <a:r>
              <a:rPr lang="en-AU" sz="16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booster_versions</a:t>
            </a: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which have carried the maximum payload mass. Use a subquery</a:t>
            </a: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List the records which will display the month names, failure </a:t>
            </a:r>
            <a:r>
              <a:rPr lang="en-AU" sz="16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landing_outcomes</a:t>
            </a: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 drone ship ,booster versions, </a:t>
            </a:r>
            <a:r>
              <a:rPr lang="en-AU" sz="16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launch_site</a:t>
            </a: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for the months in year 2015.</a:t>
            </a:r>
          </a:p>
          <a:p>
            <a:pPr marL="505800" lvl="1">
              <a:lnSpc>
                <a:spcPct val="100000"/>
              </a:lnSpc>
              <a:spcBef>
                <a:spcPts val="800"/>
              </a:spcBef>
            </a:pP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Rank the count of successful </a:t>
            </a:r>
            <a:r>
              <a:rPr lang="en-AU" sz="16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landing_outcomes</a:t>
            </a:r>
            <a:r>
              <a:rPr lang="en-A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between the date 04-06-2010 and 20-03-2017 in descending order.</a:t>
            </a:r>
            <a:endParaRPr lang="en-US" sz="1600" dirty="0">
              <a:solidFill>
                <a:schemeClr val="accent3">
                  <a:lumMod val="2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277200" lvl="1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map to give an intuitive insight about where the launch sites are located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 to see which sites have high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 to explore and analyse the proximities of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AU" sz="1100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Launch Site drop-down and pie chart on success rate (class=0 vs class=1 ) to see which one has the largest success 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Range Slider to select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a scatter plot with the x axis to be the payload and the y axis to be the launch outcome (i.e., class column). To observe how payload may be correlated with mission outcomes for selected site(s).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1B96A-73DF-C7B1-80E8-B015B32FAD9A}"/>
              </a:ext>
            </a:extLst>
          </p:cNvPr>
          <p:cNvGrpSpPr/>
          <p:nvPr/>
        </p:nvGrpSpPr>
        <p:grpSpPr>
          <a:xfrm>
            <a:off x="906388" y="1489858"/>
            <a:ext cx="10379224" cy="5072307"/>
            <a:chOff x="906388" y="1772486"/>
            <a:chExt cx="10379224" cy="50723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FD0631-42DC-2984-4B1E-0BE10B8B287A}"/>
                </a:ext>
              </a:extLst>
            </p:cNvPr>
            <p:cNvGrpSpPr/>
            <p:nvPr/>
          </p:nvGrpSpPr>
          <p:grpSpPr>
            <a:xfrm>
              <a:off x="906389" y="1772486"/>
              <a:ext cx="10379222" cy="854596"/>
              <a:chOff x="906389" y="1772486"/>
              <a:chExt cx="10379222" cy="85459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09C4F8-39DF-F167-17C6-043BB9825881}"/>
                  </a:ext>
                </a:extLst>
              </p:cNvPr>
              <p:cNvSpPr/>
              <p:nvPr/>
            </p:nvSpPr>
            <p:spPr>
              <a:xfrm>
                <a:off x="3760839" y="1772486"/>
                <a:ext cx="7524772" cy="85459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Matplotlib.pyplot</a:t>
                </a:r>
                <a:r>
                  <a:rPr lang="en-US" dirty="0">
                    <a:latin typeface="Courier" pitchFamily="2" charset="0"/>
                  </a:rPr>
                  <a:t>, seaborn, </a:t>
                </a:r>
                <a:r>
                  <a:rPr lang="en-US" dirty="0" err="1">
                    <a:latin typeface="Courier" pitchFamily="2" charset="0"/>
                  </a:rPr>
                  <a:t>sklearn</a:t>
                </a:r>
                <a:r>
                  <a:rPr lang="en-US" dirty="0">
                    <a:latin typeface="Courier" pitchFamily="2" charset="0"/>
                  </a:rPr>
                  <a:t>, preprocessing, </a:t>
                </a:r>
                <a:r>
                  <a:rPr lang="en-US" dirty="0" err="1">
                    <a:latin typeface="Courier" pitchFamily="2" charset="0"/>
                  </a:rPr>
                  <a:t>train_test_split</a:t>
                </a:r>
                <a:r>
                  <a:rPr lang="en-US" dirty="0">
                    <a:latin typeface="Courier" pitchFamily="2" charset="0"/>
                  </a:rPr>
                  <a:t>, </a:t>
                </a:r>
                <a:r>
                  <a:rPr lang="en-US" dirty="0" err="1">
                    <a:latin typeface="Courier" pitchFamily="2" charset="0"/>
                  </a:rPr>
                  <a:t>GridSearchCV</a:t>
                </a:r>
                <a:r>
                  <a:rPr lang="en-US" dirty="0">
                    <a:latin typeface="Courier" pitchFamily="2" charset="0"/>
                  </a:rPr>
                  <a:t>, </a:t>
                </a:r>
                <a:r>
                  <a:rPr lang="en-US" dirty="0" err="1">
                    <a:latin typeface="Courier" pitchFamily="2" charset="0"/>
                  </a:rPr>
                  <a:t>LogisticRegression</a:t>
                </a:r>
                <a:r>
                  <a:rPr lang="en-US" dirty="0">
                    <a:latin typeface="Courier" pitchFamily="2" charset="0"/>
                  </a:rPr>
                  <a:t>, SVC, </a:t>
                </a:r>
                <a:r>
                  <a:rPr lang="en-US" dirty="0" err="1">
                    <a:latin typeface="Courier" pitchFamily="2" charset="0"/>
                  </a:rPr>
                  <a:t>DecisionTreeClassification</a:t>
                </a:r>
                <a:r>
                  <a:rPr lang="en-US" dirty="0">
                    <a:latin typeface="Courier" pitchFamily="2" charset="0"/>
                  </a:rPr>
                  <a:t>, </a:t>
                </a:r>
                <a:r>
                  <a:rPr lang="en-US" dirty="0" err="1">
                    <a:latin typeface="Courier" pitchFamily="2" charset="0"/>
                  </a:rPr>
                  <a:t>KNeighborsClassifier</a:t>
                </a:r>
                <a:endParaRPr lang="en-US" sz="1800" dirty="0">
                  <a:latin typeface="Courier" pitchFamily="2" charset="0"/>
                </a:endParaRPr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2178BA44-C434-A9FF-FED0-B8A374925311}"/>
                  </a:ext>
                </a:extLst>
              </p:cNvPr>
              <p:cNvSpPr/>
              <p:nvPr/>
            </p:nvSpPr>
            <p:spPr>
              <a:xfrm>
                <a:off x="906389" y="1849180"/>
                <a:ext cx="2706966" cy="70120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Import libraries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6B9D55-8181-8059-52D9-44593DA2AF87}"/>
                </a:ext>
              </a:extLst>
            </p:cNvPr>
            <p:cNvGrpSpPr/>
            <p:nvPr/>
          </p:nvGrpSpPr>
          <p:grpSpPr>
            <a:xfrm>
              <a:off x="906389" y="2788904"/>
              <a:ext cx="10379222" cy="854596"/>
              <a:chOff x="906389" y="1356856"/>
              <a:chExt cx="10379222" cy="115037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08C335-7E6A-69F4-475E-46211E7AE4E7}"/>
                  </a:ext>
                </a:extLst>
              </p:cNvPr>
              <p:cNvSpPr/>
              <p:nvPr/>
            </p:nvSpPr>
            <p:spPr>
              <a:xfrm>
                <a:off x="3760839" y="1356856"/>
                <a:ext cx="7524772" cy="1150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latin typeface="Courier" pitchFamily="2" charset="0"/>
                  </a:rPr>
                  <a:t>data = </a:t>
                </a:r>
                <a:r>
                  <a:rPr lang="en-US" dirty="0" err="1">
                    <a:latin typeface="Courier" pitchFamily="2" charset="0"/>
                  </a:rPr>
                  <a:t>pd.read_csv</a:t>
                </a:r>
                <a:r>
                  <a:rPr lang="en-US" dirty="0">
                    <a:latin typeface="Courier" pitchFamily="2" charset="0"/>
                  </a:rPr>
                  <a:t>(‘url_1’), X = </a:t>
                </a:r>
                <a:r>
                  <a:rPr lang="en-US" dirty="0" err="1">
                    <a:latin typeface="Courier" pitchFamily="2" charset="0"/>
                  </a:rPr>
                  <a:t>pd.read_csv</a:t>
                </a:r>
                <a:r>
                  <a:rPr lang="en-US" dirty="0">
                    <a:latin typeface="Courier" pitchFamily="2" charset="0"/>
                  </a:rPr>
                  <a:t>(‘url_2’) </a:t>
                </a:r>
              </a:p>
              <a:p>
                <a:r>
                  <a:rPr lang="en-US" dirty="0">
                    <a:latin typeface="Courier" pitchFamily="2" charset="0"/>
                  </a:rPr>
                  <a:t>Y = data[‘class’].</a:t>
                </a:r>
                <a:r>
                  <a:rPr lang="en-US" dirty="0" err="1">
                    <a:latin typeface="Courier" pitchFamily="2" charset="0"/>
                  </a:rPr>
                  <a:t>to_numpy</a:t>
                </a:r>
                <a:endParaRPr lang="en-US" dirty="0">
                  <a:latin typeface="Courier" pitchFamily="2" charset="0"/>
                </a:endParaRPr>
              </a:p>
              <a:p>
                <a:r>
                  <a:rPr lang="en-US" dirty="0">
                    <a:latin typeface="Courier" pitchFamily="2" charset="0"/>
                  </a:rPr>
                  <a:t>Transform = </a:t>
                </a:r>
                <a:r>
                  <a:rPr lang="en-US" dirty="0" err="1">
                    <a:latin typeface="Courier" pitchFamily="2" charset="0"/>
                  </a:rPr>
                  <a:t>preprocessing.StandardScalaar</a:t>
                </a:r>
                <a:r>
                  <a:rPr lang="en-US" dirty="0">
                    <a:latin typeface="Courier" pitchFamily="2" charset="0"/>
                  </a:rPr>
                  <a:t>()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44446CC-5E10-3869-2CF4-9D5D7AE0CD45}"/>
                  </a:ext>
                </a:extLst>
              </p:cNvPr>
              <p:cNvSpPr/>
              <p:nvPr/>
            </p:nvSpPr>
            <p:spPr>
              <a:xfrm>
                <a:off x="906389" y="1460094"/>
                <a:ext cx="2706966" cy="9438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Standardized data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524FB5-A3D7-3ABE-B74E-6DA7429CC7BA}"/>
                </a:ext>
              </a:extLst>
            </p:cNvPr>
            <p:cNvGrpSpPr/>
            <p:nvPr/>
          </p:nvGrpSpPr>
          <p:grpSpPr>
            <a:xfrm>
              <a:off x="906389" y="3759177"/>
              <a:ext cx="10379222" cy="701206"/>
              <a:chOff x="906389" y="1304283"/>
              <a:chExt cx="10379222" cy="9438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842C0C-5693-8692-6933-83D49392CDC6}"/>
                  </a:ext>
                </a:extLst>
              </p:cNvPr>
              <p:cNvSpPr/>
              <p:nvPr/>
            </p:nvSpPr>
            <p:spPr>
              <a:xfrm>
                <a:off x="3760839" y="1356856"/>
                <a:ext cx="7524772" cy="82994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X_train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X_test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Y_train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Y_test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train_test_split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(X, Y, 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test_size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=0.2, 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random_state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=2)</a:t>
                </a:r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40947550-E1C6-D884-77AE-B5F5DE413D4D}"/>
                  </a:ext>
                </a:extLst>
              </p:cNvPr>
              <p:cNvSpPr/>
              <p:nvPr/>
            </p:nvSpPr>
            <p:spPr>
              <a:xfrm>
                <a:off x="906389" y="1304283"/>
                <a:ext cx="2706966" cy="9438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Split test and train data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F3793D-1535-38AE-7805-903D63D35A5A}"/>
                </a:ext>
              </a:extLst>
            </p:cNvPr>
            <p:cNvGrpSpPr/>
            <p:nvPr/>
          </p:nvGrpSpPr>
          <p:grpSpPr>
            <a:xfrm>
              <a:off x="906388" y="4569523"/>
              <a:ext cx="10379224" cy="2275270"/>
              <a:chOff x="906389" y="1161564"/>
              <a:chExt cx="10379223" cy="18763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CCC65B-A3DE-0158-12A6-D21107E0535A}"/>
                  </a:ext>
                </a:extLst>
              </p:cNvPr>
              <p:cNvSpPr/>
              <p:nvPr/>
            </p:nvSpPr>
            <p:spPr>
              <a:xfrm>
                <a:off x="3760840" y="1161564"/>
                <a:ext cx="7524772" cy="187633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latin typeface="Courier" pitchFamily="2" charset="0"/>
                  </a:rPr>
                  <a:t>parameters ={"C":[0.01,0.1,1],'penalty':['l2'], 'solver':['</a:t>
                </a:r>
                <a:r>
                  <a:rPr lang="en-US" dirty="0" err="1">
                    <a:latin typeface="Courier" pitchFamily="2" charset="0"/>
                  </a:rPr>
                  <a:t>lbfgs</a:t>
                </a:r>
                <a:r>
                  <a:rPr lang="en-US" dirty="0">
                    <a:latin typeface="Courier" pitchFamily="2" charset="0"/>
                  </a:rPr>
                  <a:t>']}# l1 lasso l2 ridge</a:t>
                </a:r>
              </a:p>
              <a:p>
                <a:r>
                  <a:rPr lang="en-US" dirty="0" err="1">
                    <a:latin typeface="Courier" pitchFamily="2" charset="0"/>
                  </a:rPr>
                  <a:t>lr</a:t>
                </a:r>
                <a:r>
                  <a:rPr lang="en-US" dirty="0">
                    <a:latin typeface="Courier" pitchFamily="2" charset="0"/>
                  </a:rPr>
                  <a:t>=</a:t>
                </a:r>
                <a:r>
                  <a:rPr lang="en-US" dirty="0" err="1">
                    <a:latin typeface="Courier" pitchFamily="2" charset="0"/>
                  </a:rPr>
                  <a:t>LogisticRegression</a:t>
                </a:r>
                <a:r>
                  <a:rPr lang="en-US" dirty="0">
                    <a:latin typeface="Courier" pitchFamily="2" charset="0"/>
                  </a:rPr>
                  <a:t>()</a:t>
                </a:r>
              </a:p>
              <a:p>
                <a:r>
                  <a:rPr lang="en-US" dirty="0" err="1">
                    <a:latin typeface="Courier" pitchFamily="2" charset="0"/>
                  </a:rPr>
                  <a:t>logreg_cv</a:t>
                </a:r>
                <a:r>
                  <a:rPr lang="en-US" dirty="0">
                    <a:latin typeface="Courier" pitchFamily="2" charset="0"/>
                  </a:rPr>
                  <a:t> = </a:t>
                </a:r>
                <a:r>
                  <a:rPr lang="en-US" dirty="0" err="1">
                    <a:latin typeface="Courier" pitchFamily="2" charset="0"/>
                  </a:rPr>
                  <a:t>GridSearchCV</a:t>
                </a:r>
                <a:r>
                  <a:rPr lang="en-US" dirty="0">
                    <a:latin typeface="Courier" pitchFamily="2" charset="0"/>
                  </a:rPr>
                  <a:t>(estimator=</a:t>
                </a:r>
                <a:r>
                  <a:rPr lang="en-US" dirty="0" err="1">
                    <a:latin typeface="Courier" pitchFamily="2" charset="0"/>
                  </a:rPr>
                  <a:t>lr</a:t>
                </a:r>
                <a:r>
                  <a:rPr lang="en-US" dirty="0">
                    <a:latin typeface="Courier" pitchFamily="2" charset="0"/>
                  </a:rPr>
                  <a:t>, cv=10, </a:t>
                </a:r>
                <a:r>
                  <a:rPr lang="en-US" dirty="0" err="1">
                    <a:latin typeface="Courier" pitchFamily="2" charset="0"/>
                  </a:rPr>
                  <a:t>param_grid</a:t>
                </a:r>
                <a:r>
                  <a:rPr lang="en-US" dirty="0">
                    <a:latin typeface="Courier" pitchFamily="2" charset="0"/>
                  </a:rPr>
                  <a:t>=parameters)</a:t>
                </a:r>
              </a:p>
              <a:p>
                <a:r>
                  <a:rPr lang="en-US" dirty="0" err="1">
                    <a:latin typeface="Courier" pitchFamily="2" charset="0"/>
                  </a:rPr>
                  <a:t>logreg_cv.fit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X_train</a:t>
                </a:r>
                <a:r>
                  <a:rPr lang="en-US" dirty="0">
                    <a:latin typeface="Courier" pitchFamily="2" charset="0"/>
                  </a:rPr>
                  <a:t>, </a:t>
                </a:r>
                <a:r>
                  <a:rPr lang="en-US" dirty="0" err="1">
                    <a:latin typeface="Courier" pitchFamily="2" charset="0"/>
                  </a:rPr>
                  <a:t>Y_train</a:t>
                </a:r>
                <a:r>
                  <a:rPr lang="en-US" dirty="0">
                    <a:latin typeface="Courier" pitchFamily="2" charset="0"/>
                  </a:rPr>
                  <a:t>)</a:t>
                </a:r>
              </a:p>
              <a:p>
                <a:r>
                  <a:rPr lang="en-US" dirty="0" err="1">
                    <a:latin typeface="Courier" pitchFamily="2" charset="0"/>
                  </a:rPr>
                  <a:t>yhat</a:t>
                </a:r>
                <a:r>
                  <a:rPr lang="en-US" dirty="0">
                    <a:latin typeface="Courier" pitchFamily="2" charset="0"/>
                  </a:rPr>
                  <a:t>=</a:t>
                </a:r>
                <a:r>
                  <a:rPr lang="en-US" dirty="0" err="1">
                    <a:latin typeface="Courier" pitchFamily="2" charset="0"/>
                  </a:rPr>
                  <a:t>logreg_cv.predict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X_test</a:t>
                </a:r>
                <a:r>
                  <a:rPr lang="en-US" dirty="0">
                    <a:latin typeface="Courier" pitchFamily="2" charset="0"/>
                  </a:rPr>
                  <a:t>)</a:t>
                </a:r>
              </a:p>
              <a:p>
                <a:r>
                  <a:rPr lang="en-US" dirty="0" err="1">
                    <a:latin typeface="Courier" pitchFamily="2" charset="0"/>
                  </a:rPr>
                  <a:t>plot_confusion_matrix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Y_test,yhat</a:t>
                </a:r>
                <a:r>
                  <a:rPr lang="en-US" dirty="0">
                    <a:latin typeface="Courier" pitchFamily="2" charset="0"/>
                  </a:rPr>
                  <a:t>)</a:t>
                </a: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13045EC4-6783-FBC1-E3AA-CF87DC163AA7}"/>
                  </a:ext>
                </a:extLst>
              </p:cNvPr>
              <p:cNvSpPr/>
              <p:nvPr/>
            </p:nvSpPr>
            <p:spPr>
              <a:xfrm>
                <a:off x="906389" y="1382466"/>
                <a:ext cx="2706966" cy="1377564"/>
              </a:xfrm>
              <a:prstGeom prst="rightArrow">
                <a:avLst>
                  <a:gd name="adj1" fmla="val 50000"/>
                  <a:gd name="adj2" fmla="val 2977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Logistic regression and confusion matrix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1B96A-73DF-C7B1-80E8-B015B32FAD9A}"/>
              </a:ext>
            </a:extLst>
          </p:cNvPr>
          <p:cNvGrpSpPr/>
          <p:nvPr/>
        </p:nvGrpSpPr>
        <p:grpSpPr>
          <a:xfrm>
            <a:off x="906388" y="1369999"/>
            <a:ext cx="10551583" cy="5488001"/>
            <a:chOff x="906388" y="1652627"/>
            <a:chExt cx="10551583" cy="54880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FD0631-42DC-2984-4B1E-0BE10B8B287A}"/>
                </a:ext>
              </a:extLst>
            </p:cNvPr>
            <p:cNvGrpSpPr/>
            <p:nvPr/>
          </p:nvGrpSpPr>
          <p:grpSpPr>
            <a:xfrm>
              <a:off x="906390" y="1652627"/>
              <a:ext cx="10551581" cy="2610330"/>
              <a:chOff x="906390" y="1652627"/>
              <a:chExt cx="10551581" cy="2610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09C4F8-39DF-F167-17C6-043BB9825881}"/>
                  </a:ext>
                </a:extLst>
              </p:cNvPr>
              <p:cNvSpPr/>
              <p:nvPr/>
            </p:nvSpPr>
            <p:spPr>
              <a:xfrm>
                <a:off x="2514600" y="1652627"/>
                <a:ext cx="8943371" cy="26103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latin typeface="Courier" pitchFamily="2" charset="0"/>
                  </a:rPr>
                  <a:t>parameters = {'kernel':('linear', '</a:t>
                </a:r>
                <a:r>
                  <a:rPr lang="en-US" sz="1800" dirty="0" err="1">
                    <a:latin typeface="Courier" pitchFamily="2" charset="0"/>
                  </a:rPr>
                  <a:t>rbf</a:t>
                </a:r>
                <a:r>
                  <a:rPr lang="en-US" sz="1800" dirty="0">
                    <a:latin typeface="Courier" pitchFamily="2" charset="0"/>
                  </a:rPr>
                  <a:t>','poly','</a:t>
                </a:r>
                <a:r>
                  <a:rPr lang="en-US" sz="1800" dirty="0" err="1">
                    <a:latin typeface="Courier" pitchFamily="2" charset="0"/>
                  </a:rPr>
                  <a:t>rbf</a:t>
                </a:r>
                <a:r>
                  <a:rPr lang="en-US" sz="1800" dirty="0">
                    <a:latin typeface="Courier" pitchFamily="2" charset="0"/>
                  </a:rPr>
                  <a:t>', 'sigmoid’), 'C': </a:t>
                </a:r>
                <a:r>
                  <a:rPr lang="en-US" sz="1800" dirty="0" err="1">
                    <a:latin typeface="Courier" pitchFamily="2" charset="0"/>
                  </a:rPr>
                  <a:t>np.logspace</a:t>
                </a:r>
                <a:r>
                  <a:rPr lang="en-US" sz="1800" dirty="0">
                    <a:latin typeface="Courier" pitchFamily="2" charset="0"/>
                  </a:rPr>
                  <a:t>(-3, 3, 5), 'gamma':</a:t>
                </a:r>
                <a:r>
                  <a:rPr lang="en-US" sz="1800" dirty="0" err="1">
                    <a:latin typeface="Courier" pitchFamily="2" charset="0"/>
                  </a:rPr>
                  <a:t>np.logspace</a:t>
                </a:r>
                <a:r>
                  <a:rPr lang="en-US" sz="1800" dirty="0">
                    <a:latin typeface="Courier" pitchFamily="2" charset="0"/>
                  </a:rPr>
                  <a:t>(-3, 3, 5)}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svm</a:t>
                </a:r>
                <a:r>
                  <a:rPr lang="en-US" sz="1800" dirty="0">
                    <a:latin typeface="Courier" pitchFamily="2" charset="0"/>
                  </a:rPr>
                  <a:t> = SVC()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svm_cv</a:t>
                </a:r>
                <a:r>
                  <a:rPr lang="en-US" sz="1800" dirty="0">
                    <a:latin typeface="Courier" pitchFamily="2" charset="0"/>
                  </a:rPr>
                  <a:t> = </a:t>
                </a:r>
                <a:r>
                  <a:rPr lang="en-US" sz="1800" dirty="0" err="1">
                    <a:latin typeface="Courier" pitchFamily="2" charset="0"/>
                  </a:rPr>
                  <a:t>GridSearchCV</a:t>
                </a:r>
                <a:r>
                  <a:rPr lang="en-US" sz="1800" dirty="0">
                    <a:latin typeface="Courier" pitchFamily="2" charset="0"/>
                  </a:rPr>
                  <a:t>(estimator=</a:t>
                </a:r>
                <a:r>
                  <a:rPr lang="en-US" sz="1800" dirty="0" err="1">
                    <a:latin typeface="Courier" pitchFamily="2" charset="0"/>
                  </a:rPr>
                  <a:t>svm</a:t>
                </a:r>
                <a:r>
                  <a:rPr lang="en-US" sz="1800" dirty="0">
                    <a:latin typeface="Courier" pitchFamily="2" charset="0"/>
                  </a:rPr>
                  <a:t>, cv=10, </a:t>
                </a:r>
                <a:r>
                  <a:rPr lang="en-US" sz="1800" dirty="0" err="1">
                    <a:latin typeface="Courier" pitchFamily="2" charset="0"/>
                  </a:rPr>
                  <a:t>param_grid</a:t>
                </a:r>
                <a:r>
                  <a:rPr lang="en-US" sz="1800" dirty="0">
                    <a:latin typeface="Courier" pitchFamily="2" charset="0"/>
                  </a:rPr>
                  <a:t>=parameters)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svm_cv.fit</a:t>
                </a:r>
                <a:r>
                  <a:rPr lang="en-US" sz="1800" dirty="0">
                    <a:latin typeface="Courier" pitchFamily="2" charset="0"/>
                  </a:rPr>
                  <a:t>(</a:t>
                </a:r>
                <a:r>
                  <a:rPr lang="en-US" sz="1800" dirty="0" err="1">
                    <a:latin typeface="Courier" pitchFamily="2" charset="0"/>
                  </a:rPr>
                  <a:t>X_train</a:t>
                </a:r>
                <a:r>
                  <a:rPr lang="en-US" sz="1800" dirty="0">
                    <a:latin typeface="Courier" pitchFamily="2" charset="0"/>
                  </a:rPr>
                  <a:t>, </a:t>
                </a:r>
                <a:r>
                  <a:rPr lang="en-US" sz="1800" dirty="0" err="1">
                    <a:latin typeface="Courier" pitchFamily="2" charset="0"/>
                  </a:rPr>
                  <a:t>Y_train</a:t>
                </a:r>
                <a:r>
                  <a:rPr lang="en-US" sz="1800" dirty="0">
                    <a:latin typeface="Courier" pitchFamily="2" charset="0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yhat</a:t>
                </a:r>
                <a:r>
                  <a:rPr lang="en-US" sz="1800" dirty="0">
                    <a:latin typeface="Courier" pitchFamily="2" charset="0"/>
                  </a:rPr>
                  <a:t>=</a:t>
                </a:r>
                <a:r>
                  <a:rPr lang="en-US" sz="1800" dirty="0" err="1">
                    <a:latin typeface="Courier" pitchFamily="2" charset="0"/>
                  </a:rPr>
                  <a:t>svm_cv.predict</a:t>
                </a:r>
                <a:r>
                  <a:rPr lang="en-US" sz="1800" dirty="0">
                    <a:latin typeface="Courier" pitchFamily="2" charset="0"/>
                  </a:rPr>
                  <a:t>(</a:t>
                </a:r>
                <a:r>
                  <a:rPr lang="en-US" sz="1800" dirty="0" err="1">
                    <a:latin typeface="Courier" pitchFamily="2" charset="0"/>
                  </a:rPr>
                  <a:t>X_test</a:t>
                </a:r>
                <a:r>
                  <a:rPr lang="en-US" sz="1800" dirty="0">
                    <a:latin typeface="Courier" pitchFamily="2" charset="0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plot_confusion_matrix</a:t>
                </a:r>
                <a:r>
                  <a:rPr lang="en-US" sz="1800" dirty="0">
                    <a:latin typeface="Courier" pitchFamily="2" charset="0"/>
                  </a:rPr>
                  <a:t>(</a:t>
                </a:r>
                <a:r>
                  <a:rPr lang="en-US" sz="1800" dirty="0" err="1">
                    <a:latin typeface="Courier" pitchFamily="2" charset="0"/>
                  </a:rPr>
                  <a:t>Y_test,yhat</a:t>
                </a:r>
                <a:r>
                  <a:rPr lang="en-US" sz="1800" dirty="0">
                    <a:latin typeface="Courier" pitchFamily="2" charset="0"/>
                  </a:rPr>
                  <a:t>)</a:t>
                </a:r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2178BA44-C434-A9FF-FED0-B8A374925311}"/>
                  </a:ext>
                </a:extLst>
              </p:cNvPr>
              <p:cNvSpPr/>
              <p:nvPr/>
            </p:nvSpPr>
            <p:spPr>
              <a:xfrm>
                <a:off x="906390" y="1652627"/>
                <a:ext cx="1473739" cy="2610330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SVM model and confusion matrix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F3793D-1535-38AE-7805-903D63D35A5A}"/>
                </a:ext>
              </a:extLst>
            </p:cNvPr>
            <p:cNvGrpSpPr/>
            <p:nvPr/>
          </p:nvGrpSpPr>
          <p:grpSpPr>
            <a:xfrm>
              <a:off x="906388" y="4569522"/>
              <a:ext cx="10551583" cy="2571106"/>
              <a:chOff x="906389" y="1161563"/>
              <a:chExt cx="10551582" cy="21203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CCC65B-A3DE-0158-12A6-D21107E0535A}"/>
                  </a:ext>
                </a:extLst>
              </p:cNvPr>
              <p:cNvSpPr/>
              <p:nvPr/>
            </p:nvSpPr>
            <p:spPr>
              <a:xfrm>
                <a:off x="2514601" y="1161563"/>
                <a:ext cx="8943370" cy="21203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latin typeface="Courier" pitchFamily="2" charset="0"/>
                  </a:rPr>
                  <a:t>parameters = {'criterion': ['</a:t>
                </a:r>
                <a:r>
                  <a:rPr lang="en-US" dirty="0" err="1">
                    <a:latin typeface="Courier" pitchFamily="2" charset="0"/>
                  </a:rPr>
                  <a:t>gini</a:t>
                </a:r>
                <a:r>
                  <a:rPr lang="en-US" dirty="0">
                    <a:latin typeface="Courier" pitchFamily="2" charset="0"/>
                  </a:rPr>
                  <a:t>', 'entropy'],</a:t>
                </a:r>
              </a:p>
              <a:p>
                <a:r>
                  <a:rPr lang="en-US" dirty="0">
                    <a:latin typeface="Courier" pitchFamily="2" charset="0"/>
                  </a:rPr>
                  <a:t>     'splitter': ['best', 'random'],</a:t>
                </a:r>
              </a:p>
              <a:p>
                <a:r>
                  <a:rPr lang="en-US" dirty="0">
                    <a:latin typeface="Courier" pitchFamily="2" charset="0"/>
                  </a:rPr>
                  <a:t>     '</a:t>
                </a:r>
                <a:r>
                  <a:rPr lang="en-US" dirty="0" err="1">
                    <a:latin typeface="Courier" pitchFamily="2" charset="0"/>
                  </a:rPr>
                  <a:t>max_depth</a:t>
                </a:r>
                <a:r>
                  <a:rPr lang="en-US" dirty="0">
                    <a:latin typeface="Courier" pitchFamily="2" charset="0"/>
                  </a:rPr>
                  <a:t>': [2*n for n in range(1,10)],</a:t>
                </a:r>
              </a:p>
              <a:p>
                <a:r>
                  <a:rPr lang="en-US" dirty="0">
                    <a:latin typeface="Courier" pitchFamily="2" charset="0"/>
                  </a:rPr>
                  <a:t>     '</a:t>
                </a:r>
                <a:r>
                  <a:rPr lang="en-US" dirty="0" err="1">
                    <a:latin typeface="Courier" pitchFamily="2" charset="0"/>
                  </a:rPr>
                  <a:t>max_features</a:t>
                </a:r>
                <a:r>
                  <a:rPr lang="en-US" dirty="0">
                    <a:latin typeface="Courier" pitchFamily="2" charset="0"/>
                  </a:rPr>
                  <a:t>': ['auto', 'sqrt'],</a:t>
                </a:r>
              </a:p>
              <a:p>
                <a:r>
                  <a:rPr lang="en-US" dirty="0">
                    <a:latin typeface="Courier" pitchFamily="2" charset="0"/>
                  </a:rPr>
                  <a:t>     '</a:t>
                </a:r>
                <a:r>
                  <a:rPr lang="en-US" dirty="0" err="1">
                    <a:latin typeface="Courier" pitchFamily="2" charset="0"/>
                  </a:rPr>
                  <a:t>min_samples_leaf</a:t>
                </a:r>
                <a:r>
                  <a:rPr lang="en-US" dirty="0">
                    <a:latin typeface="Courier" pitchFamily="2" charset="0"/>
                  </a:rPr>
                  <a:t>': [1, 2, 4],</a:t>
                </a:r>
              </a:p>
              <a:p>
                <a:r>
                  <a:rPr lang="en-US" dirty="0">
                    <a:latin typeface="Courier" pitchFamily="2" charset="0"/>
                  </a:rPr>
                  <a:t>     '</a:t>
                </a:r>
                <a:r>
                  <a:rPr lang="en-US" dirty="0" err="1">
                    <a:latin typeface="Courier" pitchFamily="2" charset="0"/>
                  </a:rPr>
                  <a:t>min_samples_split</a:t>
                </a:r>
                <a:r>
                  <a:rPr lang="en-US" dirty="0">
                    <a:latin typeface="Courier" pitchFamily="2" charset="0"/>
                  </a:rPr>
                  <a:t>': [2, 5, 10]}</a:t>
                </a:r>
              </a:p>
              <a:p>
                <a:r>
                  <a:rPr lang="en-US" dirty="0">
                    <a:latin typeface="Courier" pitchFamily="2" charset="0"/>
                  </a:rPr>
                  <a:t>tree = </a:t>
                </a:r>
                <a:r>
                  <a:rPr lang="en-US" dirty="0" err="1">
                    <a:latin typeface="Courier" pitchFamily="2" charset="0"/>
                  </a:rPr>
                  <a:t>DecisionTreeClassifier</a:t>
                </a:r>
                <a:r>
                  <a:rPr lang="en-US" dirty="0">
                    <a:latin typeface="Courier" pitchFamily="2" charset="0"/>
                  </a:rPr>
                  <a:t>()</a:t>
                </a:r>
              </a:p>
              <a:p>
                <a:r>
                  <a:rPr lang="en-US" dirty="0" err="1">
                    <a:latin typeface="Courier" pitchFamily="2" charset="0"/>
                  </a:rPr>
                  <a:t>yhat</a:t>
                </a:r>
                <a:r>
                  <a:rPr lang="en-US" dirty="0">
                    <a:latin typeface="Courier" pitchFamily="2" charset="0"/>
                  </a:rPr>
                  <a:t> = </a:t>
                </a:r>
                <a:r>
                  <a:rPr lang="en-US" dirty="0" err="1">
                    <a:latin typeface="Courier" pitchFamily="2" charset="0"/>
                  </a:rPr>
                  <a:t>svm_cv.predict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X_test</a:t>
                </a:r>
                <a:r>
                  <a:rPr lang="en-US" dirty="0">
                    <a:latin typeface="Courier" pitchFamily="2" charset="0"/>
                  </a:rPr>
                  <a:t>)</a:t>
                </a:r>
              </a:p>
              <a:p>
                <a:r>
                  <a:rPr lang="en-US" dirty="0" err="1">
                    <a:latin typeface="Courier" pitchFamily="2" charset="0"/>
                  </a:rPr>
                  <a:t>plot_confusion_matrix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Y_test,yhat</a:t>
                </a:r>
                <a:r>
                  <a:rPr lang="en-US" dirty="0">
                    <a:latin typeface="Courier" pitchFamily="2" charset="0"/>
                  </a:rPr>
                  <a:t>)</a:t>
                </a: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13045EC4-6783-FBC1-E3AA-CF87DC163AA7}"/>
                  </a:ext>
                </a:extLst>
              </p:cNvPr>
              <p:cNvSpPr/>
              <p:nvPr/>
            </p:nvSpPr>
            <p:spPr>
              <a:xfrm>
                <a:off x="906389" y="1182862"/>
                <a:ext cx="1473739" cy="1855597"/>
              </a:xfrm>
              <a:prstGeom prst="rightArrow">
                <a:avLst>
                  <a:gd name="adj1" fmla="val 50000"/>
                  <a:gd name="adj2" fmla="val 2977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Tree model and confusion matrix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87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1B96A-73DF-C7B1-80E8-B015B32FAD9A}"/>
              </a:ext>
            </a:extLst>
          </p:cNvPr>
          <p:cNvGrpSpPr/>
          <p:nvPr/>
        </p:nvGrpSpPr>
        <p:grpSpPr>
          <a:xfrm>
            <a:off x="906387" y="1369999"/>
            <a:ext cx="10551584" cy="4371951"/>
            <a:chOff x="906387" y="1652627"/>
            <a:chExt cx="10551584" cy="43719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FD0631-42DC-2984-4B1E-0BE10B8B287A}"/>
                </a:ext>
              </a:extLst>
            </p:cNvPr>
            <p:cNvGrpSpPr/>
            <p:nvPr/>
          </p:nvGrpSpPr>
          <p:grpSpPr>
            <a:xfrm>
              <a:off x="906390" y="1652627"/>
              <a:ext cx="10551581" cy="2610330"/>
              <a:chOff x="906390" y="1652627"/>
              <a:chExt cx="10551581" cy="2610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09C4F8-39DF-F167-17C6-043BB9825881}"/>
                  </a:ext>
                </a:extLst>
              </p:cNvPr>
              <p:cNvSpPr/>
              <p:nvPr/>
            </p:nvSpPr>
            <p:spPr>
              <a:xfrm>
                <a:off x="2514600" y="1652627"/>
                <a:ext cx="8943371" cy="26103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latin typeface="Courier" pitchFamily="2" charset="0"/>
                  </a:rPr>
                  <a:t>parameters = {'</a:t>
                </a:r>
                <a:r>
                  <a:rPr lang="en-US" sz="1800" dirty="0" err="1">
                    <a:latin typeface="Courier" pitchFamily="2" charset="0"/>
                  </a:rPr>
                  <a:t>n_neighbors</a:t>
                </a:r>
                <a:r>
                  <a:rPr lang="en-US" sz="1800" dirty="0">
                    <a:latin typeface="Courier" pitchFamily="2" charset="0"/>
                  </a:rPr>
                  <a:t>': [1, 2, 3, 4, 5, 6, 7, 8, 9, 10],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latin typeface="Courier" pitchFamily="2" charset="0"/>
                  </a:rPr>
                  <a:t>'algorithm': ['auto', '</a:t>
                </a:r>
                <a:r>
                  <a:rPr lang="en-US" sz="1800" dirty="0" err="1">
                    <a:latin typeface="Courier" pitchFamily="2" charset="0"/>
                  </a:rPr>
                  <a:t>ball_tree</a:t>
                </a:r>
                <a:r>
                  <a:rPr lang="en-US" sz="1800" dirty="0">
                    <a:latin typeface="Courier" pitchFamily="2" charset="0"/>
                  </a:rPr>
                  <a:t>', '</a:t>
                </a:r>
                <a:r>
                  <a:rPr lang="en-US" sz="1800" dirty="0" err="1">
                    <a:latin typeface="Courier" pitchFamily="2" charset="0"/>
                  </a:rPr>
                  <a:t>kd_tree</a:t>
                </a:r>
                <a:r>
                  <a:rPr lang="en-US" sz="1800" dirty="0">
                    <a:latin typeface="Courier" pitchFamily="2" charset="0"/>
                  </a:rPr>
                  <a:t>', 'brute'], 'p': [1,2]}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latin typeface="Courier" pitchFamily="2" charset="0"/>
                  </a:rPr>
                  <a:t>KNN = </a:t>
                </a:r>
                <a:r>
                  <a:rPr lang="en-US" sz="1800" dirty="0" err="1">
                    <a:latin typeface="Courier" pitchFamily="2" charset="0"/>
                  </a:rPr>
                  <a:t>KNeighborsClassifier</a:t>
                </a:r>
                <a:r>
                  <a:rPr lang="en-US" sz="1800" dirty="0">
                    <a:latin typeface="Courier" pitchFamily="2" charset="0"/>
                  </a:rPr>
                  <a:t>()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knn_cv</a:t>
                </a:r>
                <a:r>
                  <a:rPr lang="en-US" sz="1800" dirty="0">
                    <a:latin typeface="Courier" pitchFamily="2" charset="0"/>
                  </a:rPr>
                  <a:t> = </a:t>
                </a:r>
                <a:r>
                  <a:rPr lang="en-US" sz="1800" dirty="0" err="1">
                    <a:latin typeface="Courier" pitchFamily="2" charset="0"/>
                  </a:rPr>
                  <a:t>GridSearchCV</a:t>
                </a:r>
                <a:r>
                  <a:rPr lang="en-US" sz="1800" dirty="0">
                    <a:latin typeface="Courier" pitchFamily="2" charset="0"/>
                  </a:rPr>
                  <a:t>(estimator=KNN, cv=10, </a:t>
                </a:r>
                <a:r>
                  <a:rPr lang="en-US" sz="1800" dirty="0" err="1">
                    <a:latin typeface="Courier" pitchFamily="2" charset="0"/>
                  </a:rPr>
                  <a:t>param_grid</a:t>
                </a:r>
                <a:r>
                  <a:rPr lang="en-US" sz="1800" dirty="0">
                    <a:latin typeface="Courier" pitchFamily="2" charset="0"/>
                  </a:rPr>
                  <a:t>=parameters)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knn_cv.fit</a:t>
                </a:r>
                <a:r>
                  <a:rPr lang="en-US" sz="1800" dirty="0">
                    <a:latin typeface="Courier" pitchFamily="2" charset="0"/>
                  </a:rPr>
                  <a:t>(</a:t>
                </a:r>
                <a:r>
                  <a:rPr lang="en-US" sz="1800" dirty="0" err="1">
                    <a:latin typeface="Courier" pitchFamily="2" charset="0"/>
                  </a:rPr>
                  <a:t>X_train</a:t>
                </a:r>
                <a:r>
                  <a:rPr lang="en-US" sz="1800" dirty="0">
                    <a:latin typeface="Courier" pitchFamily="2" charset="0"/>
                  </a:rPr>
                  <a:t>, </a:t>
                </a:r>
                <a:r>
                  <a:rPr lang="en-US" sz="1800" dirty="0" err="1">
                    <a:latin typeface="Courier" pitchFamily="2" charset="0"/>
                  </a:rPr>
                  <a:t>Y_train</a:t>
                </a:r>
                <a:r>
                  <a:rPr lang="en-US" sz="1800" dirty="0">
                    <a:latin typeface="Courier" pitchFamily="2" charset="0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yhat</a:t>
                </a:r>
                <a:r>
                  <a:rPr lang="en-US" sz="1800" dirty="0">
                    <a:latin typeface="Courier" pitchFamily="2" charset="0"/>
                  </a:rPr>
                  <a:t> = </a:t>
                </a:r>
                <a:r>
                  <a:rPr lang="en-US" sz="1800" dirty="0" err="1">
                    <a:latin typeface="Courier" pitchFamily="2" charset="0"/>
                  </a:rPr>
                  <a:t>knn_cv.predict</a:t>
                </a:r>
                <a:r>
                  <a:rPr lang="en-US" sz="1800" dirty="0">
                    <a:latin typeface="Courier" pitchFamily="2" charset="0"/>
                  </a:rPr>
                  <a:t>(</a:t>
                </a:r>
                <a:r>
                  <a:rPr lang="en-US" sz="1800" dirty="0" err="1">
                    <a:latin typeface="Courier" pitchFamily="2" charset="0"/>
                  </a:rPr>
                  <a:t>X_test</a:t>
                </a:r>
                <a:r>
                  <a:rPr lang="en-US" sz="1800" dirty="0">
                    <a:latin typeface="Courier" pitchFamily="2" charset="0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plot_confusion_matrix</a:t>
                </a:r>
                <a:r>
                  <a:rPr lang="en-US" sz="1800" dirty="0">
                    <a:latin typeface="Courier" pitchFamily="2" charset="0"/>
                  </a:rPr>
                  <a:t>(</a:t>
                </a:r>
                <a:r>
                  <a:rPr lang="en-US" sz="1800" dirty="0" err="1">
                    <a:latin typeface="Courier" pitchFamily="2" charset="0"/>
                  </a:rPr>
                  <a:t>Y_test,yhat</a:t>
                </a:r>
                <a:r>
                  <a:rPr lang="en-US" sz="1800" dirty="0">
                    <a:latin typeface="Courier" pitchFamily="2" charset="0"/>
                  </a:rPr>
                  <a:t>)</a:t>
                </a:r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2178BA44-C434-A9FF-FED0-B8A374925311}"/>
                  </a:ext>
                </a:extLst>
              </p:cNvPr>
              <p:cNvSpPr/>
              <p:nvPr/>
            </p:nvSpPr>
            <p:spPr>
              <a:xfrm>
                <a:off x="906390" y="1652627"/>
                <a:ext cx="1473739" cy="2610330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KNN model and confusion matrix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F3793D-1535-38AE-7805-903D63D35A5A}"/>
                </a:ext>
              </a:extLst>
            </p:cNvPr>
            <p:cNvGrpSpPr/>
            <p:nvPr/>
          </p:nvGrpSpPr>
          <p:grpSpPr>
            <a:xfrm>
              <a:off x="906387" y="4501235"/>
              <a:ext cx="10551584" cy="1523343"/>
              <a:chOff x="906388" y="1105235"/>
              <a:chExt cx="10551583" cy="125624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CCC65B-A3DE-0158-12A6-D21107E0535A}"/>
                  </a:ext>
                </a:extLst>
              </p:cNvPr>
              <p:cNvSpPr/>
              <p:nvPr/>
            </p:nvSpPr>
            <p:spPr>
              <a:xfrm>
                <a:off x="5204013" y="1128295"/>
                <a:ext cx="6253958" cy="52422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</a:rPr>
                  <a:t>logreg_cv.best_score_.round</a:t>
                </a:r>
                <a:r>
                  <a:rPr lang="en-US" dirty="0">
                    <a:latin typeface="Courier" pitchFamily="2" charset="0"/>
                  </a:rPr>
                  <a:t>(5)</a:t>
                </a:r>
              </a:p>
              <a:p>
                <a:r>
                  <a:rPr lang="en-US" dirty="0" err="1">
                    <a:latin typeface="Courier" pitchFamily="2" charset="0"/>
                  </a:rPr>
                  <a:t>logreg_cv.score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X_test</a:t>
                </a:r>
                <a:r>
                  <a:rPr lang="en-US" dirty="0">
                    <a:latin typeface="Courier" pitchFamily="2" charset="0"/>
                  </a:rPr>
                  <a:t>, </a:t>
                </a:r>
                <a:r>
                  <a:rPr lang="en-US" dirty="0" err="1">
                    <a:latin typeface="Courier" pitchFamily="2" charset="0"/>
                  </a:rPr>
                  <a:t>Y_test</a:t>
                </a:r>
                <a:r>
                  <a:rPr lang="en-US" dirty="0">
                    <a:latin typeface="Courier" pitchFamily="2" charset="0"/>
                  </a:rPr>
                  <a:t>)</a:t>
                </a: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13045EC4-6783-FBC1-E3AA-CF87DC163AA7}"/>
                  </a:ext>
                </a:extLst>
              </p:cNvPr>
              <p:cNvSpPr/>
              <p:nvPr/>
            </p:nvSpPr>
            <p:spPr>
              <a:xfrm>
                <a:off x="906388" y="1105235"/>
                <a:ext cx="4203495" cy="589976"/>
              </a:xfrm>
              <a:prstGeom prst="rightArrow">
                <a:avLst>
                  <a:gd name="adj1" fmla="val 50000"/>
                  <a:gd name="adj2" fmla="val 2977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Test accuracy of logistic regression model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3391F7C0-3060-877F-B7CF-F8FB4CE870F0}"/>
                  </a:ext>
                </a:extLst>
              </p:cNvPr>
              <p:cNvSpPr/>
              <p:nvPr/>
            </p:nvSpPr>
            <p:spPr>
              <a:xfrm>
                <a:off x="906393" y="1771500"/>
                <a:ext cx="4203490" cy="589976"/>
              </a:xfrm>
              <a:prstGeom prst="rightArrow">
                <a:avLst>
                  <a:gd name="adj1" fmla="val 50000"/>
                  <a:gd name="adj2" fmla="val 2977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Test accuracy of SVM model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B9EE97-7187-5C77-7CC0-01BBF86A1B0A}"/>
                  </a:ext>
                </a:extLst>
              </p:cNvPr>
              <p:cNvSpPr/>
              <p:nvPr/>
            </p:nvSpPr>
            <p:spPr>
              <a:xfrm>
                <a:off x="5204012" y="1804377"/>
                <a:ext cx="6253958" cy="5242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</a:rPr>
                  <a:t>svm_cv.best_score_.round</a:t>
                </a:r>
                <a:r>
                  <a:rPr lang="en-US" dirty="0">
                    <a:latin typeface="Courier" pitchFamily="2" charset="0"/>
                  </a:rPr>
                  <a:t>(5)</a:t>
                </a:r>
              </a:p>
              <a:p>
                <a:r>
                  <a:rPr lang="en-US" dirty="0" err="1">
                    <a:latin typeface="Courier" pitchFamily="2" charset="0"/>
                  </a:rPr>
                  <a:t>svm_cv.score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X_test</a:t>
                </a:r>
                <a:r>
                  <a:rPr lang="en-US" dirty="0">
                    <a:latin typeface="Courier" pitchFamily="2" charset="0"/>
                  </a:rPr>
                  <a:t>, </a:t>
                </a:r>
                <a:r>
                  <a:rPr lang="en-US" dirty="0" err="1">
                    <a:latin typeface="Courier" pitchFamily="2" charset="0"/>
                  </a:rPr>
                  <a:t>Y_test</a:t>
                </a:r>
                <a:r>
                  <a:rPr lang="en-US" dirty="0">
                    <a:latin typeface="Courier" pitchFamily="2" charset="0"/>
                  </a:rPr>
                  <a:t>).round(5)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925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3783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that that of the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SSO, ES L 1 have the best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the SpaceX launches is moderately proportional to the years they are eventually launched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ate the best in terms of prediction accuracy for the dataset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81113-D2BB-AAE1-7FFE-F72540322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1608346"/>
            <a:ext cx="10364809" cy="2304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CA7C43-2CCF-28B5-0938-C7589F3458B0}"/>
              </a:ext>
            </a:extLst>
          </p:cNvPr>
          <p:cNvSpPr txBox="1"/>
          <p:nvPr/>
        </p:nvSpPr>
        <p:spPr>
          <a:xfrm>
            <a:off x="1600200" y="4908176"/>
            <a:ext cx="891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Launches from the site of CCAFS SLC 40 are significantly higher than that of the other sites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93213-7AD1-F2E6-0F21-117F45E5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1459006"/>
            <a:ext cx="58166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3FF8D-19C1-0861-22C1-1D05E40DF17D}"/>
              </a:ext>
            </a:extLst>
          </p:cNvPr>
          <p:cNvSpPr txBox="1"/>
          <p:nvPr/>
        </p:nvSpPr>
        <p:spPr>
          <a:xfrm>
            <a:off x="1156448" y="5446059"/>
            <a:ext cx="948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rockets of lower payload mass have been launched from CCAFS SLC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VAFB SLC 4E launch site has higher percentage of success rate regardless of payload mass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F8B70-D4DD-16F3-32B5-DD6ABBCB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471431"/>
            <a:ext cx="50673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9118CF-7FF1-E18A-B135-20BA70A23F54}"/>
              </a:ext>
            </a:extLst>
          </p:cNvPr>
          <p:cNvSpPr txBox="1"/>
          <p:nvPr/>
        </p:nvSpPr>
        <p:spPr>
          <a:xfrm>
            <a:off x="2263264" y="5386569"/>
            <a:ext cx="733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orbit types ES-L1, GEO, HEO, SSO  are among the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31A2B-AB63-3A2D-FA36-CC884EB7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61" y="1409458"/>
            <a:ext cx="5295900" cy="339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AD4FC-E5E8-DD3F-217D-EAD4E324C14A}"/>
              </a:ext>
            </a:extLst>
          </p:cNvPr>
          <p:cNvSpPr txBox="1"/>
          <p:nvPr/>
        </p:nvSpPr>
        <p:spPr>
          <a:xfrm>
            <a:off x="2361235" y="5231757"/>
            <a:ext cx="7663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the LEO orbit the Success appears related to the number of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There is no relationship between flight number when in GTO orbit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2C706-49DB-5649-9FE5-1BFECA6A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61" y="1506156"/>
            <a:ext cx="52705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13895E-DB57-9B84-8575-29B6C8A2E2EB}"/>
              </a:ext>
            </a:extLst>
          </p:cNvPr>
          <p:cNvSpPr txBox="1"/>
          <p:nvPr/>
        </p:nvSpPr>
        <p:spPr>
          <a:xfrm>
            <a:off x="629232" y="5351844"/>
            <a:ext cx="1078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With heavy payloads the successful landing or positive landing rate are more for Polar, LEO, and 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For GTO both successful and unsuccessful landing are hard to be distinguished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55141-515C-180F-922F-111655D1C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50" y="1376986"/>
            <a:ext cx="5041900" cy="334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0E2CC-FF0F-CA22-6D67-0DBFA5EB795D}"/>
              </a:ext>
            </a:extLst>
          </p:cNvPr>
          <p:cNvSpPr txBox="1"/>
          <p:nvPr/>
        </p:nvSpPr>
        <p:spPr>
          <a:xfrm>
            <a:off x="2988771" y="5278056"/>
            <a:ext cx="6214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 success rate since 2013 kept increasing till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a little fall down of success rate from 2017 to 2018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D6410-D38A-63A9-90F4-0CA015AB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917700"/>
            <a:ext cx="6273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DB205-BC11-288D-C24F-C2151B45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07" y="1795394"/>
            <a:ext cx="10241985" cy="365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54E7B-0C9F-E06B-434A-3BA50716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03" y="1477620"/>
            <a:ext cx="9468793" cy="28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26147-6D4A-FB09-31D3-4B1E4096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88" y="1406821"/>
            <a:ext cx="9585292" cy="249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297570" y="1371272"/>
            <a:ext cx="4737470" cy="411545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73789B-1883-EC8E-D2B7-C380BDD669C7}"/>
              </a:ext>
            </a:extLst>
          </p:cNvPr>
          <p:cNvSpPr txBox="1">
            <a:spLocks/>
          </p:cNvSpPr>
          <p:nvPr/>
        </p:nvSpPr>
        <p:spPr>
          <a:xfrm>
            <a:off x="6587544" y="1371272"/>
            <a:ext cx="4527496" cy="411545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AC559-5C26-B25B-2821-FF3CA1EB4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14" y="1673667"/>
            <a:ext cx="9572102" cy="25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3740A-1DF6-AA75-6249-210742E4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58" y="1411630"/>
            <a:ext cx="8929706" cy="46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A3471-40D8-D006-A2C2-0975A95F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22" y="1587661"/>
            <a:ext cx="9380156" cy="36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8F40-9B1F-DE03-18F5-9F18A67C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17" y="1330526"/>
            <a:ext cx="7772400" cy="52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F36A3-59C0-D75C-3182-34C5EF82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397" y="2257501"/>
            <a:ext cx="9383205" cy="23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FA003-FCFF-37A9-B5C9-50FF591B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781" y="1432207"/>
            <a:ext cx="8162312" cy="45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04733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</a:t>
            </a:r>
            <a:r>
              <a:rPr lang="en-AU" dirty="0" err="1">
                <a:solidFill>
                  <a:srgbClr val="0B49CB"/>
                </a:solidFill>
                <a:latin typeface="Abadi"/>
              </a:rPr>
              <a:t>ll</a:t>
            </a:r>
            <a:r>
              <a:rPr lang="en-AU" dirty="0">
                <a:solidFill>
                  <a:srgbClr val="0B49CB"/>
                </a:solidFill>
                <a:latin typeface="Abadi"/>
              </a:rPr>
              <a:t> launch sites on 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9163-BE8D-0731-C8D8-52F32C62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147" y="1365452"/>
            <a:ext cx="4173638" cy="2378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080D0-84CC-CF1C-BCBE-6C7F59B103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45" t="30147" r="44115" b="27656"/>
          <a:stretch/>
        </p:blipFill>
        <p:spPr>
          <a:xfrm>
            <a:off x="808096" y="3743566"/>
            <a:ext cx="3358789" cy="2726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2B4215-3284-7BB6-88E0-EF3473C48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574" y="3743566"/>
            <a:ext cx="4569601" cy="277385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1C94DC01-AF19-B074-E1AA-C2FB19CA6790}"/>
              </a:ext>
            </a:extLst>
          </p:cNvPr>
          <p:cNvSpPr/>
          <p:nvPr/>
        </p:nvSpPr>
        <p:spPr>
          <a:xfrm rot="7689868">
            <a:off x="1629080" y="3591273"/>
            <a:ext cx="3202240" cy="21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85189B6-C13A-5D82-3D34-D3CC8B7270AC}"/>
              </a:ext>
            </a:extLst>
          </p:cNvPr>
          <p:cNvSpPr/>
          <p:nvPr/>
        </p:nvSpPr>
        <p:spPr>
          <a:xfrm rot="4602465">
            <a:off x="6020642" y="3552892"/>
            <a:ext cx="1415454" cy="241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7143710-4336-5305-6930-8D97C07D0489}"/>
              </a:ext>
            </a:extLst>
          </p:cNvPr>
          <p:cNvSpPr/>
          <p:nvPr/>
        </p:nvSpPr>
        <p:spPr>
          <a:xfrm rot="1998759">
            <a:off x="6355711" y="3892987"/>
            <a:ext cx="3767655" cy="205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AU" dirty="0">
                <a:solidFill>
                  <a:srgbClr val="0B49CB"/>
                </a:solidFill>
                <a:latin typeface="Abadi"/>
              </a:rPr>
              <a:t>Mark the success/failed launches for each site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2D7BF-E75F-8790-C371-F183A1E8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4" y="1379082"/>
            <a:ext cx="3565463" cy="1717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E80C1-5B2B-F40F-B0D1-9949ECB38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004" y="3645755"/>
            <a:ext cx="3148608" cy="27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15C214-83A9-3FC0-3AC9-C9EA8E14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001" y="1338486"/>
            <a:ext cx="3148609" cy="223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35B6E-0BC8-B996-2C85-FFD2A76A5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04" y="3761773"/>
            <a:ext cx="3565462" cy="25206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FFED1-4D03-AADF-7C4D-7B15AEC30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406" y="2490055"/>
            <a:ext cx="2803187" cy="23114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91E9A6CF-3B3E-DB6B-1B8D-A92058373A29}"/>
              </a:ext>
            </a:extLst>
          </p:cNvPr>
          <p:cNvSpPr/>
          <p:nvPr/>
        </p:nvSpPr>
        <p:spPr>
          <a:xfrm rot="6660232">
            <a:off x="1935284" y="3714818"/>
            <a:ext cx="272942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11957A1-6D17-DC60-A180-A6C0F661113E}"/>
              </a:ext>
            </a:extLst>
          </p:cNvPr>
          <p:cNvSpPr/>
          <p:nvPr/>
        </p:nvSpPr>
        <p:spPr>
          <a:xfrm rot="20639060">
            <a:off x="2896307" y="4794233"/>
            <a:ext cx="2344129" cy="217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99B5249-04A2-273E-8E5A-C1186960196E}"/>
              </a:ext>
            </a:extLst>
          </p:cNvPr>
          <p:cNvSpPr/>
          <p:nvPr/>
        </p:nvSpPr>
        <p:spPr>
          <a:xfrm rot="19683000">
            <a:off x="2617049" y="4068793"/>
            <a:ext cx="3632378" cy="157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408A474-70E8-A568-8656-C8FD495D576C}"/>
              </a:ext>
            </a:extLst>
          </p:cNvPr>
          <p:cNvSpPr/>
          <p:nvPr/>
        </p:nvSpPr>
        <p:spPr>
          <a:xfrm rot="21080003">
            <a:off x="6271763" y="2600162"/>
            <a:ext cx="2834878" cy="294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0B8E652-1D53-E03B-0DE5-9B2FCF96E750}"/>
              </a:ext>
            </a:extLst>
          </p:cNvPr>
          <p:cNvSpPr/>
          <p:nvPr/>
        </p:nvSpPr>
        <p:spPr>
          <a:xfrm rot="1587621" flipV="1">
            <a:off x="6193192" y="3588411"/>
            <a:ext cx="2562009" cy="281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245FBD-31DA-5C56-821D-BC112AAAFAA4}"/>
              </a:ext>
            </a:extLst>
          </p:cNvPr>
          <p:cNvSpPr txBox="1"/>
          <p:nvPr/>
        </p:nvSpPr>
        <p:spPr>
          <a:xfrm>
            <a:off x="5139159" y="5330829"/>
            <a:ext cx="197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 =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= failure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AU" dirty="0">
                <a:solidFill>
                  <a:srgbClr val="0B49CB"/>
                </a:solidFill>
                <a:latin typeface="Abadi"/>
              </a:rPr>
              <a:t>Calculate the distances between CCAFS SLC- 40 site to the nearest coastline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C3710-62A8-EC6F-1559-3AD9BCF4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156" y="1319594"/>
            <a:ext cx="3556000" cy="246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6C24F5-2203-3E8A-E5CD-83CDA5483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1319594"/>
            <a:ext cx="5815984" cy="238024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DA769AF-F557-D565-D6EF-9699C1B258CE}"/>
              </a:ext>
            </a:extLst>
          </p:cNvPr>
          <p:cNvSpPr/>
          <p:nvPr/>
        </p:nvSpPr>
        <p:spPr>
          <a:xfrm rot="21372821">
            <a:off x="6416617" y="2777899"/>
            <a:ext cx="2583750" cy="16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57E29E-BB6E-C4D4-AC8E-6A62CE1E8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59" y="4406526"/>
            <a:ext cx="9666681" cy="1793817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C75F172-7951-12A8-AA8A-6AEE783622BA}"/>
              </a:ext>
            </a:extLst>
          </p:cNvPr>
          <p:cNvSpPr/>
          <p:nvPr/>
        </p:nvSpPr>
        <p:spPr>
          <a:xfrm rot="9841289" flipV="1">
            <a:off x="2123425" y="3741993"/>
            <a:ext cx="6993851" cy="151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10251170" cy="333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 if the first stage of the SpaceX Falcon 9 rocket will land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DBA1E-296B-CE0F-4F09-694C233DE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91" y="1333995"/>
            <a:ext cx="9671280" cy="3874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8CB4B-CF4C-CAFD-3A9C-2AC0BB5C00A6}"/>
              </a:ext>
            </a:extLst>
          </p:cNvPr>
          <p:cNvSpPr txBox="1"/>
          <p:nvPr/>
        </p:nvSpPr>
        <p:spPr>
          <a:xfrm>
            <a:off x="2708476" y="5775767"/>
            <a:ext cx="556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LC-39A site has the highest success rate of landing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vs Failure rate for KSC LC-39A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941F3-4C41-E23A-6AA3-5ABEB6D8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44" y="1451604"/>
            <a:ext cx="9838338" cy="382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21A812-CB1B-A042-2BE8-714E38B6ACCE}"/>
              </a:ext>
            </a:extLst>
          </p:cNvPr>
          <p:cNvSpPr txBox="1"/>
          <p:nvPr/>
        </p:nvSpPr>
        <p:spPr>
          <a:xfrm>
            <a:off x="2164466" y="5729468"/>
            <a:ext cx="75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LC-39A achieved a 76.9% success rate while getting a 23.1% failure rate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for different payload mass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DB766-CACD-E290-66B2-031BA989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5" y="1372363"/>
            <a:ext cx="6389225" cy="2446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4F640-BC93-94FD-B6BA-C11123AD9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5" y="3879641"/>
            <a:ext cx="6389225" cy="2463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346C1-91F6-FCE2-2D32-022863ECD8F6}"/>
              </a:ext>
            </a:extLst>
          </p:cNvPr>
          <p:cNvSpPr txBox="1"/>
          <p:nvPr/>
        </p:nvSpPr>
        <p:spPr>
          <a:xfrm>
            <a:off x="7558268" y="1979271"/>
            <a:ext cx="3899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figure refers to the payloads range 0kg to 5000 kg and the bottom one range 5000kg to 10000kg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success rate for low weighted payloads is higher than the heavy weighted payloads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booster version categories v1.0, v1.1, B5 are not successful in landing if their weight is more than 5000kg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BB5B7-EEAB-E08C-0A5D-A035A923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644650"/>
            <a:ext cx="5181600" cy="356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90A15-B235-0068-323E-0796F6FB80B1}"/>
              </a:ext>
            </a:extLst>
          </p:cNvPr>
          <p:cNvSpPr txBox="1"/>
          <p:nvPr/>
        </p:nvSpPr>
        <p:spPr>
          <a:xfrm>
            <a:off x="2849821" y="5400969"/>
            <a:ext cx="704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LogReg</a:t>
            </a:r>
            <a:r>
              <a:rPr lang="en-US" dirty="0"/>
              <a:t>, SVM, and KNN tests are among the highest accurate tests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Matrices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AFCE8-1767-9F25-FD12-9D91A299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11" y="1640545"/>
            <a:ext cx="2690819" cy="1963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93198-6E55-0B82-F490-6BEBAEEC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69" y="4258232"/>
            <a:ext cx="2683661" cy="206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D7BD8E-2F74-D892-8315-C7752C5EA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554" y="1628206"/>
            <a:ext cx="2690819" cy="2025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857823-6065-DE36-0D87-023C10CE0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554" y="4256343"/>
            <a:ext cx="2743200" cy="2063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D16C1-0863-3D67-EBF3-354F8DEE53CD}"/>
              </a:ext>
            </a:extLst>
          </p:cNvPr>
          <p:cNvSpPr txBox="1"/>
          <p:nvPr/>
        </p:nvSpPr>
        <p:spPr>
          <a:xfrm>
            <a:off x="1493143" y="1299257"/>
            <a:ext cx="150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LogReg</a:t>
            </a:r>
            <a:r>
              <a:rPr lang="en-US" dirty="0"/>
              <a:t>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37C1CA-3102-C50A-70B3-36D561067A58}"/>
              </a:ext>
            </a:extLst>
          </p:cNvPr>
          <p:cNvSpPr txBox="1"/>
          <p:nvPr/>
        </p:nvSpPr>
        <p:spPr>
          <a:xfrm>
            <a:off x="1581387" y="388890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SVM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871EE-BA5A-8230-C549-F4ED804BC7BF}"/>
              </a:ext>
            </a:extLst>
          </p:cNvPr>
          <p:cNvSpPr txBox="1"/>
          <p:nvPr/>
        </p:nvSpPr>
        <p:spPr>
          <a:xfrm>
            <a:off x="5249807" y="1297928"/>
            <a:ext cx="123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8427A-5D54-50F8-C609-1A643D6D62BD}"/>
              </a:ext>
            </a:extLst>
          </p:cNvPr>
          <p:cNvSpPr txBox="1"/>
          <p:nvPr/>
        </p:nvSpPr>
        <p:spPr>
          <a:xfrm>
            <a:off x="5250564" y="3847234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F970D-A7C3-FF64-B461-4D4A3092EC86}"/>
              </a:ext>
            </a:extLst>
          </p:cNvPr>
          <p:cNvSpPr txBox="1"/>
          <p:nvPr/>
        </p:nvSpPr>
        <p:spPr>
          <a:xfrm>
            <a:off x="7847635" y="2348855"/>
            <a:ext cx="3610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LogReg</a:t>
            </a:r>
            <a:r>
              <a:rPr lang="en-US" dirty="0"/>
              <a:t>, SVM, and KNN models are among the highest accurate models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8381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those of the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GEO, HEO, SSO, and ES L1 are among the highest success rate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the most successful launches from all stations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have the best prediction accuracy for the dataset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245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Web Scrapping from </a:t>
            </a:r>
            <a:r>
              <a:rPr lang="en-US" sz="7600" dirty="0" err="1">
                <a:solidFill>
                  <a:schemeClr val="tx1"/>
                </a:solidFill>
                <a:latin typeface="Abadi"/>
              </a:rPr>
              <a:t>wikipedia</a:t>
            </a:r>
            <a:r>
              <a:rPr lang="en-US" sz="7600" dirty="0">
                <a:solidFill>
                  <a:schemeClr val="tx1"/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One Hot Encoding data fields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Regression, KNN, SVM, Tree models have been built and evaluated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Collection: SpaceX Launch data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7FB74B-E472-E852-521B-3CA055FE4BE5}"/>
              </a:ext>
            </a:extLst>
          </p:cNvPr>
          <p:cNvGrpSpPr/>
          <p:nvPr/>
        </p:nvGrpSpPr>
        <p:grpSpPr>
          <a:xfrm>
            <a:off x="906388" y="1489858"/>
            <a:ext cx="10379223" cy="4428809"/>
            <a:chOff x="906388" y="1772486"/>
            <a:chExt cx="10379223" cy="44288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1CE8-6829-9FD8-0C7A-5AD45628BDBF}"/>
                </a:ext>
              </a:extLst>
            </p:cNvPr>
            <p:cNvGrpSpPr/>
            <p:nvPr/>
          </p:nvGrpSpPr>
          <p:grpSpPr>
            <a:xfrm>
              <a:off x="906389" y="1772486"/>
              <a:ext cx="10379222" cy="854596"/>
              <a:chOff x="906389" y="1772486"/>
              <a:chExt cx="10379222" cy="85459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975C23-F98D-154B-73DB-4C4ED508FBC1}"/>
                  </a:ext>
                </a:extLst>
              </p:cNvPr>
              <p:cNvSpPr/>
              <p:nvPr/>
            </p:nvSpPr>
            <p:spPr>
              <a:xfrm>
                <a:off x="3760839" y="1772486"/>
                <a:ext cx="7524772" cy="85459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latin typeface="Courier" pitchFamily="2" charset="0"/>
                  </a:rPr>
                  <a:t>requests, pandas as pd, numpy as np, datetime</a:t>
                </a:r>
              </a:p>
            </p:txBody>
          </p:sp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BEAE764F-0811-D4A0-789E-FC9A0708962D}"/>
                  </a:ext>
                </a:extLst>
              </p:cNvPr>
              <p:cNvSpPr/>
              <p:nvPr/>
            </p:nvSpPr>
            <p:spPr>
              <a:xfrm>
                <a:off x="906389" y="1849180"/>
                <a:ext cx="2706966" cy="70120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Import libraries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BD7CB57-38D0-93AF-98B5-00F95B7EE54B}"/>
                </a:ext>
              </a:extLst>
            </p:cNvPr>
            <p:cNvGrpSpPr/>
            <p:nvPr/>
          </p:nvGrpSpPr>
          <p:grpSpPr>
            <a:xfrm>
              <a:off x="906389" y="2788904"/>
              <a:ext cx="10379222" cy="854596"/>
              <a:chOff x="906389" y="1356856"/>
              <a:chExt cx="10379222" cy="115037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72833B-009F-8491-871D-9B37BFAA5982}"/>
                  </a:ext>
                </a:extLst>
              </p:cNvPr>
              <p:cNvSpPr/>
              <p:nvPr/>
            </p:nvSpPr>
            <p:spPr>
              <a:xfrm>
                <a:off x="3760839" y="1356856"/>
                <a:ext cx="7524772" cy="1150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</a:rPr>
                  <a:t>space_url</a:t>
                </a:r>
                <a:r>
                  <a:rPr lang="en-US" dirty="0">
                    <a:latin typeface="Courier" pitchFamily="2" charset="0"/>
                  </a:rPr>
                  <a:t> = </a:t>
                </a:r>
                <a:r>
                  <a:rPr lang="en-US" dirty="0"/>
                  <a:t>“https://</a:t>
                </a:r>
                <a:r>
                  <a:rPr lang="en-US" dirty="0" err="1"/>
                  <a:t>api.spacexdata.com</a:t>
                </a:r>
                <a:r>
                  <a:rPr lang="en-US" dirty="0"/>
                  <a:t>/v4/launches/past"</a:t>
                </a:r>
                <a:endParaRPr lang="en-US" dirty="0">
                  <a:latin typeface="Courier" pitchFamily="2" charset="0"/>
                </a:endParaRPr>
              </a:p>
              <a:p>
                <a:r>
                  <a:rPr lang="en-US" dirty="0">
                    <a:latin typeface="Courier" pitchFamily="2" charset="0"/>
                  </a:rPr>
                  <a:t>Response = </a:t>
                </a:r>
                <a:r>
                  <a:rPr lang="en-US" dirty="0" err="1">
                    <a:latin typeface="Courier" pitchFamily="2" charset="0"/>
                  </a:rPr>
                  <a:t>requests.get</a:t>
                </a:r>
                <a:r>
                  <a:rPr lang="en-US" dirty="0">
                    <a:latin typeface="Courier" pitchFamily="2" charset="0"/>
                  </a:rPr>
                  <a:t>.(</a:t>
                </a:r>
                <a:r>
                  <a:rPr lang="en-US" dirty="0" err="1">
                    <a:latin typeface="Courier" pitchFamily="2" charset="0"/>
                  </a:rPr>
                  <a:t>space_url</a:t>
                </a:r>
                <a:r>
                  <a:rPr lang="en-US" dirty="0">
                    <a:latin typeface="Courier" pitchFamily="2" charset="0"/>
                  </a:rPr>
                  <a:t>)</a:t>
                </a:r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FB0168B5-00CF-0746-A246-8DA4B5BAE895}"/>
                  </a:ext>
                </a:extLst>
              </p:cNvPr>
              <p:cNvSpPr/>
              <p:nvPr/>
            </p:nvSpPr>
            <p:spPr>
              <a:xfrm>
                <a:off x="906389" y="1460094"/>
                <a:ext cx="2706966" cy="9438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Get requests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2CDDF4D-E2C6-5794-1C82-514761D92D92}"/>
                </a:ext>
              </a:extLst>
            </p:cNvPr>
            <p:cNvGrpSpPr/>
            <p:nvPr/>
          </p:nvGrpSpPr>
          <p:grpSpPr>
            <a:xfrm>
              <a:off x="906389" y="3798234"/>
              <a:ext cx="10379222" cy="854596"/>
              <a:chOff x="906389" y="1356856"/>
              <a:chExt cx="10379222" cy="115037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EF622AA-D6B0-B891-A546-DF1DF6801BD4}"/>
                  </a:ext>
                </a:extLst>
              </p:cNvPr>
              <p:cNvSpPr/>
              <p:nvPr/>
            </p:nvSpPr>
            <p:spPr>
              <a:xfrm>
                <a:off x="3760839" y="1356856"/>
                <a:ext cx="7524772" cy="1150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response.json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()</a:t>
                </a:r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B761E446-C464-FD93-1FB7-56A3B279C42C}"/>
                  </a:ext>
                </a:extLst>
              </p:cNvPr>
              <p:cNvSpPr/>
              <p:nvPr/>
            </p:nvSpPr>
            <p:spPr>
              <a:xfrm>
                <a:off x="906389" y="1460094"/>
                <a:ext cx="2706966" cy="9438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View as </a:t>
                </a:r>
                <a:r>
                  <a:rPr lang="en-US" dirty="0" err="1">
                    <a:solidFill>
                      <a:schemeClr val="tx1"/>
                    </a:solidFill>
                  </a:rPr>
                  <a:t>json</a:t>
                </a:r>
                <a:r>
                  <a:rPr lang="en-US" dirty="0">
                    <a:solidFill>
                      <a:schemeClr val="tx1"/>
                    </a:solidFill>
                  </a:rPr>
                  <a:t> object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9204C8-D0B1-9D75-AC38-B18E941DA0B5}"/>
                </a:ext>
              </a:extLst>
            </p:cNvPr>
            <p:cNvGrpSpPr/>
            <p:nvPr/>
          </p:nvGrpSpPr>
          <p:grpSpPr>
            <a:xfrm>
              <a:off x="906388" y="4806336"/>
              <a:ext cx="10379223" cy="1394959"/>
              <a:chOff x="906389" y="1356856"/>
              <a:chExt cx="10379222" cy="115037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CBD2D9D-A887-3EDC-7A67-4B794C0C0422}"/>
                  </a:ext>
                </a:extLst>
              </p:cNvPr>
              <p:cNvSpPr/>
              <p:nvPr/>
            </p:nvSpPr>
            <p:spPr>
              <a:xfrm>
                <a:off x="3760839" y="1356856"/>
                <a:ext cx="7524772" cy="1150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latin typeface="Courier" pitchFamily="2" charset="0"/>
                  </a:rPr>
                  <a:t>data = </a:t>
                </a:r>
                <a:r>
                  <a:rPr lang="en-US" dirty="0" err="1">
                    <a:latin typeface="Courier" pitchFamily="2" charset="0"/>
                  </a:rPr>
                  <a:t>pd.json_normalize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response.json</a:t>
                </a:r>
                <a:r>
                  <a:rPr lang="en-US" dirty="0">
                    <a:latin typeface="Courier" pitchFamily="2" charset="0"/>
                  </a:rPr>
                  <a:t>())</a:t>
                </a:r>
              </a:p>
            </p:txBody>
          </p:sp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2CD39722-143B-8E63-B833-D7CFDF8CA201}"/>
                  </a:ext>
                </a:extLst>
              </p:cNvPr>
              <p:cNvSpPr/>
              <p:nvPr/>
            </p:nvSpPr>
            <p:spPr>
              <a:xfrm>
                <a:off x="906389" y="1460094"/>
                <a:ext cx="2706966" cy="943897"/>
              </a:xfrm>
              <a:prstGeom prst="rightArrow">
                <a:avLst>
                  <a:gd name="adj1" fmla="val 50000"/>
                  <a:gd name="adj2" fmla="val 3078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Convert </a:t>
                </a:r>
                <a:r>
                  <a:rPr lang="en-US" dirty="0" err="1">
                    <a:solidFill>
                      <a:schemeClr val="tx1"/>
                    </a:solidFill>
                  </a:rPr>
                  <a:t>json</a:t>
                </a:r>
                <a:r>
                  <a:rPr lang="en-US" dirty="0">
                    <a:solidFill>
                      <a:schemeClr val="tx1"/>
                    </a:solidFill>
                  </a:rPr>
                  <a:t> object into </a:t>
                </a:r>
                <a:r>
                  <a:rPr lang="en-US" dirty="0" err="1">
                    <a:solidFill>
                      <a:schemeClr val="tx1"/>
                    </a:solidFill>
                  </a:rPr>
                  <a:t>dataframe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Collection: Falcon 9 Launch records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7FB74B-E472-E852-521B-3CA055FE4BE5}"/>
              </a:ext>
            </a:extLst>
          </p:cNvPr>
          <p:cNvGrpSpPr/>
          <p:nvPr/>
        </p:nvGrpSpPr>
        <p:grpSpPr>
          <a:xfrm>
            <a:off x="906388" y="1489858"/>
            <a:ext cx="10379223" cy="4428809"/>
            <a:chOff x="906388" y="1772486"/>
            <a:chExt cx="10379223" cy="44288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1CE8-6829-9FD8-0C7A-5AD45628BDBF}"/>
                </a:ext>
              </a:extLst>
            </p:cNvPr>
            <p:cNvGrpSpPr/>
            <p:nvPr/>
          </p:nvGrpSpPr>
          <p:grpSpPr>
            <a:xfrm>
              <a:off x="906389" y="1772486"/>
              <a:ext cx="10379222" cy="854596"/>
              <a:chOff x="906389" y="1772486"/>
              <a:chExt cx="10379222" cy="85459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975C23-F98D-154B-73DB-4C4ED508FBC1}"/>
                  </a:ext>
                </a:extLst>
              </p:cNvPr>
              <p:cNvSpPr/>
              <p:nvPr/>
            </p:nvSpPr>
            <p:spPr>
              <a:xfrm>
                <a:off x="3760839" y="1772486"/>
                <a:ext cx="7524772" cy="85459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latin typeface="Courier" pitchFamily="2" charset="0"/>
                  </a:rPr>
                  <a:t>getBoosterVersion</a:t>
                </a:r>
                <a:r>
                  <a:rPr lang="en-US" sz="1800" dirty="0">
                    <a:latin typeface="Courier" pitchFamily="2" charset="0"/>
                  </a:rPr>
                  <a:t>, </a:t>
                </a:r>
                <a:r>
                  <a:rPr lang="en-US" sz="1800" dirty="0" err="1">
                    <a:latin typeface="Courier" pitchFamily="2" charset="0"/>
                  </a:rPr>
                  <a:t>getLaunchSite</a:t>
                </a:r>
                <a:r>
                  <a:rPr lang="en-US" sz="1800" dirty="0">
                    <a:latin typeface="Courier" pitchFamily="2" charset="0"/>
                  </a:rPr>
                  <a:t>, </a:t>
                </a:r>
                <a:r>
                  <a:rPr lang="en-US" sz="1800" dirty="0" err="1">
                    <a:latin typeface="Courier" pitchFamily="2" charset="0"/>
                  </a:rPr>
                  <a:t>getPayloadData</a:t>
                </a:r>
                <a:r>
                  <a:rPr lang="en-US" sz="1800" dirty="0">
                    <a:latin typeface="Courier" pitchFamily="2" charset="0"/>
                  </a:rPr>
                  <a:t>, and </a:t>
                </a:r>
                <a:r>
                  <a:rPr lang="en-US" sz="1800" dirty="0" err="1">
                    <a:latin typeface="Courier" pitchFamily="2" charset="0"/>
                  </a:rPr>
                  <a:t>getCoreData</a:t>
                </a:r>
                <a:r>
                  <a:rPr lang="en-US" sz="1800" dirty="0">
                    <a:latin typeface="Courier" pitchFamily="2" charset="0"/>
                  </a:rPr>
                  <a:t> </a:t>
                </a:r>
                <a:endParaRPr lang="en-US" sz="1800" i="1" dirty="0">
                  <a:latin typeface="Courier" pitchFamily="2" charset="0"/>
                </a:endParaRPr>
              </a:p>
            </p:txBody>
          </p:sp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BEAE764F-0811-D4A0-789E-FC9A0708962D}"/>
                  </a:ext>
                </a:extLst>
              </p:cNvPr>
              <p:cNvSpPr/>
              <p:nvPr/>
            </p:nvSpPr>
            <p:spPr>
              <a:xfrm>
                <a:off x="906389" y="1849180"/>
                <a:ext cx="2706966" cy="70120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Define functions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BD7CB57-38D0-93AF-98B5-00F95B7EE54B}"/>
                </a:ext>
              </a:extLst>
            </p:cNvPr>
            <p:cNvGrpSpPr/>
            <p:nvPr/>
          </p:nvGrpSpPr>
          <p:grpSpPr>
            <a:xfrm>
              <a:off x="906389" y="2788904"/>
              <a:ext cx="10379222" cy="854596"/>
              <a:chOff x="906389" y="1356856"/>
              <a:chExt cx="10379222" cy="115037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72833B-009F-8491-871D-9B37BFAA5982}"/>
                  </a:ext>
                </a:extLst>
              </p:cNvPr>
              <p:cNvSpPr/>
              <p:nvPr/>
            </p:nvSpPr>
            <p:spPr>
              <a:xfrm>
                <a:off x="3760839" y="1356856"/>
                <a:ext cx="7524772" cy="1150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</a:rPr>
                  <a:t>getBoosterVersion</a:t>
                </a:r>
                <a:r>
                  <a:rPr lang="en-US" dirty="0">
                    <a:latin typeface="Courier" pitchFamily="2" charset="0"/>
                  </a:rPr>
                  <a:t>(data), </a:t>
                </a:r>
                <a:r>
                  <a:rPr lang="en-US" dirty="0" err="1">
                    <a:latin typeface="Courier" pitchFamily="2" charset="0"/>
                  </a:rPr>
                  <a:t>getLaunchSite</a:t>
                </a:r>
                <a:r>
                  <a:rPr lang="en-US" dirty="0">
                    <a:latin typeface="Courier" pitchFamily="2" charset="0"/>
                  </a:rPr>
                  <a:t>(data) … … …</a:t>
                </a:r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FB0168B5-00CF-0746-A246-8DA4B5BAE895}"/>
                  </a:ext>
                </a:extLst>
              </p:cNvPr>
              <p:cNvSpPr/>
              <p:nvPr/>
            </p:nvSpPr>
            <p:spPr>
              <a:xfrm>
                <a:off x="906389" y="1460094"/>
                <a:ext cx="2706966" cy="9438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Get Endpoint data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2CDDF4D-E2C6-5794-1C82-514761D92D92}"/>
                </a:ext>
              </a:extLst>
            </p:cNvPr>
            <p:cNvGrpSpPr/>
            <p:nvPr/>
          </p:nvGrpSpPr>
          <p:grpSpPr>
            <a:xfrm>
              <a:off x="906389" y="3798234"/>
              <a:ext cx="10379222" cy="854596"/>
              <a:chOff x="906389" y="1356856"/>
              <a:chExt cx="10379222" cy="115037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EF622AA-D6B0-B891-A546-DF1DF6801BD4}"/>
                  </a:ext>
                </a:extLst>
              </p:cNvPr>
              <p:cNvSpPr/>
              <p:nvPr/>
            </p:nvSpPr>
            <p:spPr>
              <a:xfrm>
                <a:off x="3760839" y="1356856"/>
                <a:ext cx="7524772" cy="1150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data_falcon9 = data[data['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BoosterVersion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']=='Falcon 9']</a:t>
                </a:r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B761E446-C464-FD93-1FB7-56A3B279C42C}"/>
                  </a:ext>
                </a:extLst>
              </p:cNvPr>
              <p:cNvSpPr/>
              <p:nvPr/>
            </p:nvSpPr>
            <p:spPr>
              <a:xfrm>
                <a:off x="906389" y="1460094"/>
                <a:ext cx="2706966" cy="9438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Filter data by Falcon 9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9204C8-D0B1-9D75-AC38-B18E941DA0B5}"/>
                </a:ext>
              </a:extLst>
            </p:cNvPr>
            <p:cNvGrpSpPr/>
            <p:nvPr/>
          </p:nvGrpSpPr>
          <p:grpSpPr>
            <a:xfrm>
              <a:off x="906388" y="4806336"/>
              <a:ext cx="10379223" cy="1394959"/>
              <a:chOff x="906389" y="1356856"/>
              <a:chExt cx="10379222" cy="115037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CBD2D9D-A887-3EDC-7A67-4B794C0C0422}"/>
                  </a:ext>
                </a:extLst>
              </p:cNvPr>
              <p:cNvSpPr/>
              <p:nvPr/>
            </p:nvSpPr>
            <p:spPr>
              <a:xfrm>
                <a:off x="3760839" y="1356856"/>
                <a:ext cx="7524772" cy="1150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latin typeface="Courier" pitchFamily="2" charset="0"/>
                  </a:rPr>
                  <a:t>data_falcon9['</a:t>
                </a:r>
                <a:r>
                  <a:rPr lang="en-US" dirty="0" err="1">
                    <a:latin typeface="Courier" pitchFamily="2" charset="0"/>
                  </a:rPr>
                  <a:t>PayloadMass</a:t>
                </a:r>
                <a:r>
                  <a:rPr lang="en-US" dirty="0">
                    <a:latin typeface="Courier" pitchFamily="2" charset="0"/>
                  </a:rPr>
                  <a:t>'].replace(</a:t>
                </a:r>
                <a:r>
                  <a:rPr lang="en-US" dirty="0" err="1">
                    <a:latin typeface="Courier" pitchFamily="2" charset="0"/>
                  </a:rPr>
                  <a:t>np.nan</a:t>
                </a:r>
                <a:r>
                  <a:rPr lang="en-US" dirty="0">
                    <a:latin typeface="Courier" pitchFamily="2" charset="0"/>
                  </a:rPr>
                  <a:t>, data_falcon9['</a:t>
                </a:r>
                <a:r>
                  <a:rPr lang="en-US" dirty="0" err="1">
                    <a:latin typeface="Courier" pitchFamily="2" charset="0"/>
                  </a:rPr>
                  <a:t>PayloadMass</a:t>
                </a:r>
                <a:r>
                  <a:rPr lang="en-US" dirty="0">
                    <a:latin typeface="Courier" pitchFamily="2" charset="0"/>
                  </a:rPr>
                  <a:t>'].mean(), </a:t>
                </a:r>
                <a:r>
                  <a:rPr lang="en-US" dirty="0" err="1">
                    <a:latin typeface="Courier" pitchFamily="2" charset="0"/>
                  </a:rPr>
                  <a:t>inplace</a:t>
                </a:r>
                <a:r>
                  <a:rPr lang="en-US" dirty="0">
                    <a:latin typeface="Courier" pitchFamily="2" charset="0"/>
                  </a:rPr>
                  <a:t>=True)</a:t>
                </a:r>
              </a:p>
            </p:txBody>
          </p:sp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2CD39722-143B-8E63-B833-D7CFDF8CA201}"/>
                  </a:ext>
                </a:extLst>
              </p:cNvPr>
              <p:cNvSpPr/>
              <p:nvPr/>
            </p:nvSpPr>
            <p:spPr>
              <a:xfrm>
                <a:off x="906389" y="1460094"/>
                <a:ext cx="2706966" cy="943897"/>
              </a:xfrm>
              <a:prstGeom prst="rightArrow">
                <a:avLst>
                  <a:gd name="adj1" fmla="val 50000"/>
                  <a:gd name="adj2" fmla="val 2977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Dealing with missing values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958068-2F53-9954-06A1-58174309D30A}"/>
              </a:ext>
            </a:extLst>
          </p:cNvPr>
          <p:cNvSpPr txBox="1"/>
          <p:nvPr/>
        </p:nvSpPr>
        <p:spPr>
          <a:xfrm>
            <a:off x="4189615" y="6184669"/>
            <a:ext cx="709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4068730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Collection: SpaceX Falcon 9 -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8C4AE-C139-4B64-26E6-F090D54FA38D}"/>
              </a:ext>
            </a:extLst>
          </p:cNvPr>
          <p:cNvGrpSpPr/>
          <p:nvPr/>
        </p:nvGrpSpPr>
        <p:grpSpPr>
          <a:xfrm>
            <a:off x="906388" y="1433552"/>
            <a:ext cx="10379223" cy="4542803"/>
            <a:chOff x="906388" y="1716180"/>
            <a:chExt cx="10379223" cy="45428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5B1DC5-F1D7-12DB-4CE1-96FE6EEAFA48}"/>
                </a:ext>
              </a:extLst>
            </p:cNvPr>
            <p:cNvGrpSpPr/>
            <p:nvPr/>
          </p:nvGrpSpPr>
          <p:grpSpPr>
            <a:xfrm>
              <a:off x="906389" y="1716180"/>
              <a:ext cx="10379222" cy="701207"/>
              <a:chOff x="906389" y="1716180"/>
              <a:chExt cx="10379222" cy="70120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65588D-E8C3-5DAE-F26D-F550CD8AE72F}"/>
                  </a:ext>
                </a:extLst>
              </p:cNvPr>
              <p:cNvSpPr/>
              <p:nvPr/>
            </p:nvSpPr>
            <p:spPr>
              <a:xfrm>
                <a:off x="3760839" y="1772486"/>
                <a:ext cx="7524772" cy="5490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latin typeface="Courier" pitchFamily="2" charset="0"/>
                  </a:rPr>
                  <a:t>sys, requests, </a:t>
                </a:r>
                <a:r>
                  <a:rPr lang="en-US" sz="1800" dirty="0" err="1">
                    <a:latin typeface="Courier" pitchFamily="2" charset="0"/>
                  </a:rPr>
                  <a:t>BeautifulSoup</a:t>
                </a:r>
                <a:r>
                  <a:rPr lang="en-US" sz="1800" dirty="0">
                    <a:latin typeface="Courier" pitchFamily="2" charset="0"/>
                  </a:rPr>
                  <a:t>, re, </a:t>
                </a:r>
                <a:r>
                  <a:rPr lang="en-US" sz="1800" dirty="0" err="1">
                    <a:latin typeface="Courier" pitchFamily="2" charset="0"/>
                  </a:rPr>
                  <a:t>unicodedata</a:t>
                </a:r>
                <a:r>
                  <a:rPr lang="en-US" sz="1800" dirty="0">
                    <a:latin typeface="Courier" pitchFamily="2" charset="0"/>
                  </a:rPr>
                  <a:t>, pandas </a:t>
                </a:r>
              </a:p>
            </p:txBody>
          </p:sp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910DA4C3-CA32-7B62-43DE-6FE36038CE44}"/>
                  </a:ext>
                </a:extLst>
              </p:cNvPr>
              <p:cNvSpPr/>
              <p:nvPr/>
            </p:nvSpPr>
            <p:spPr>
              <a:xfrm>
                <a:off x="906389" y="1716180"/>
                <a:ext cx="2706966" cy="70120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Import libraries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0B8FFE-4331-3A59-FFB7-645452780AE8}"/>
                </a:ext>
              </a:extLst>
            </p:cNvPr>
            <p:cNvGrpSpPr/>
            <p:nvPr/>
          </p:nvGrpSpPr>
          <p:grpSpPr>
            <a:xfrm>
              <a:off x="906389" y="2410953"/>
              <a:ext cx="10379222" cy="1084544"/>
              <a:chOff x="906389" y="848096"/>
              <a:chExt cx="10379222" cy="14599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1EFB10-C10A-90AC-D349-5F5EF6DBDA46}"/>
                  </a:ext>
                </a:extLst>
              </p:cNvPr>
              <p:cNvSpPr/>
              <p:nvPr/>
            </p:nvSpPr>
            <p:spPr>
              <a:xfrm>
                <a:off x="3760839" y="954034"/>
                <a:ext cx="7524772" cy="1150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latin typeface="Courier" pitchFamily="2" charset="0"/>
                  </a:rPr>
                  <a:t>response = </a:t>
                </a:r>
                <a:r>
                  <a:rPr lang="en-US" dirty="0" err="1">
                    <a:latin typeface="Courier" pitchFamily="2" charset="0"/>
                  </a:rPr>
                  <a:t>requests.get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static_url</a:t>
                </a:r>
                <a:r>
                  <a:rPr lang="en-US" dirty="0">
                    <a:latin typeface="Courier" pitchFamily="2" charset="0"/>
                  </a:rPr>
                  <a:t>)</a:t>
                </a:r>
              </a:p>
              <a:p>
                <a:r>
                  <a:rPr lang="en-US" dirty="0">
                    <a:latin typeface="Courier" pitchFamily="2" charset="0"/>
                  </a:rPr>
                  <a:t>soup = </a:t>
                </a:r>
                <a:r>
                  <a:rPr lang="en-US" dirty="0" err="1">
                    <a:latin typeface="Courier" pitchFamily="2" charset="0"/>
                  </a:rPr>
                  <a:t>BeautifulSoup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response.text</a:t>
                </a:r>
                <a:r>
                  <a:rPr lang="en-US" dirty="0">
                    <a:latin typeface="Courier" pitchFamily="2" charset="0"/>
                  </a:rPr>
                  <a:t>, '</a:t>
                </a:r>
                <a:r>
                  <a:rPr lang="en-US" dirty="0" err="1">
                    <a:latin typeface="Courier" pitchFamily="2" charset="0"/>
                  </a:rPr>
                  <a:t>html.parser</a:t>
                </a:r>
                <a:r>
                  <a:rPr lang="en-US" dirty="0">
                    <a:latin typeface="Courier" pitchFamily="2" charset="0"/>
                  </a:rPr>
                  <a:t>')</a:t>
                </a:r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870F188C-B992-8728-32D5-A86CF2EFDAAB}"/>
                  </a:ext>
                </a:extLst>
              </p:cNvPr>
              <p:cNvSpPr/>
              <p:nvPr/>
            </p:nvSpPr>
            <p:spPr>
              <a:xfrm>
                <a:off x="906389" y="848096"/>
                <a:ext cx="2706966" cy="1459909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Get request and parse html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DDCA80-02E0-0BFF-0BB3-AB72B26ACBC3}"/>
                </a:ext>
              </a:extLst>
            </p:cNvPr>
            <p:cNvGrpSpPr/>
            <p:nvPr/>
          </p:nvGrpSpPr>
          <p:grpSpPr>
            <a:xfrm>
              <a:off x="906389" y="3498975"/>
              <a:ext cx="10379222" cy="1539128"/>
              <a:chOff x="906389" y="954022"/>
              <a:chExt cx="10379222" cy="207182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A70B46A-52A4-31AF-6DFB-24FD30C5B13C}"/>
                  </a:ext>
                </a:extLst>
              </p:cNvPr>
              <p:cNvSpPr/>
              <p:nvPr/>
            </p:nvSpPr>
            <p:spPr>
              <a:xfrm>
                <a:off x="3760839" y="954022"/>
                <a:ext cx="7524772" cy="207182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html_tables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soup.find_all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('table’)</a:t>
                </a:r>
              </a:p>
              <a:p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column_names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 = []</a:t>
                </a:r>
              </a:p>
              <a:p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for item in 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first_launch_table.find_all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('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th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’):</a:t>
                </a:r>
              </a:p>
              <a:p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column_names.append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(</a:t>
                </a:r>
                <a:r>
                  <a:rPr lang="en-US" dirty="0" err="1">
                    <a:latin typeface="Courier" pitchFamily="2" charset="0"/>
                    <a:cs typeface="Arial" panose="020B0604020202020204" pitchFamily="34" charset="0"/>
                  </a:rPr>
                  <a:t>extract_column_from_header</a:t>
                </a:r>
                <a:r>
                  <a:rPr lang="en-US" dirty="0">
                    <a:latin typeface="Courier" pitchFamily="2" charset="0"/>
                    <a:cs typeface="Arial" panose="020B0604020202020204" pitchFamily="34" charset="0"/>
                  </a:rPr>
                  <a:t>(	item))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309E7FE8-AB16-5D6B-5A17-970B7605E702}"/>
                  </a:ext>
                </a:extLst>
              </p:cNvPr>
              <p:cNvSpPr/>
              <p:nvPr/>
            </p:nvSpPr>
            <p:spPr>
              <a:xfrm>
                <a:off x="906389" y="1460094"/>
                <a:ext cx="2706966" cy="9438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Extract column names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F42FC79-810B-0B68-ED96-5CE91B8D0BE7}"/>
                </a:ext>
              </a:extLst>
            </p:cNvPr>
            <p:cNvGrpSpPr/>
            <p:nvPr/>
          </p:nvGrpSpPr>
          <p:grpSpPr>
            <a:xfrm>
              <a:off x="906388" y="5114401"/>
              <a:ext cx="10379223" cy="1144582"/>
              <a:chOff x="906389" y="1610905"/>
              <a:chExt cx="10379222" cy="9438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6BABA7-46CE-FB01-B28A-0CED0D2949D8}"/>
                  </a:ext>
                </a:extLst>
              </p:cNvPr>
              <p:cNvSpPr/>
              <p:nvPr/>
            </p:nvSpPr>
            <p:spPr>
              <a:xfrm>
                <a:off x="3760839" y="1673550"/>
                <a:ext cx="7524772" cy="83958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 err="1">
                    <a:latin typeface="Courier" pitchFamily="2" charset="0"/>
                  </a:rPr>
                  <a:t>Launch_dict</a:t>
                </a:r>
                <a:r>
                  <a:rPr lang="en-US" dirty="0">
                    <a:latin typeface="Courier" pitchFamily="2" charset="0"/>
                  </a:rPr>
                  <a:t> = … … … # </a:t>
                </a:r>
                <a:r>
                  <a:rPr lang="en-US" i="1" dirty="0" err="1">
                    <a:latin typeface="Courier" pitchFamily="2" charset="0"/>
                  </a:rPr>
                  <a:t>github</a:t>
                </a:r>
                <a:r>
                  <a:rPr lang="en-US" i="1" dirty="0">
                    <a:latin typeface="Courier" pitchFamily="2" charset="0"/>
                  </a:rPr>
                  <a:t> reference</a:t>
                </a:r>
              </a:p>
              <a:p>
                <a:r>
                  <a:rPr lang="en-US" dirty="0" err="1">
                    <a:latin typeface="Courier" pitchFamily="2" charset="0"/>
                  </a:rPr>
                  <a:t>df</a:t>
                </a:r>
                <a:r>
                  <a:rPr lang="en-US" dirty="0">
                    <a:latin typeface="Courier" pitchFamily="2" charset="0"/>
                  </a:rPr>
                  <a:t> = </a:t>
                </a:r>
                <a:r>
                  <a:rPr lang="en-US" dirty="0" err="1">
                    <a:latin typeface="Courier" pitchFamily="2" charset="0"/>
                  </a:rPr>
                  <a:t>pd.DataFrame.from_dict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launch_dict</a:t>
                </a:r>
                <a:r>
                  <a:rPr lang="en-US" dirty="0">
                    <a:latin typeface="Courier" pitchFamily="2" charset="0"/>
                  </a:rPr>
                  <a:t>, orient='index').transpose()</a:t>
                </a:r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5DD0297A-5A6F-59AE-F091-64D93EB60FE7}"/>
                  </a:ext>
                </a:extLst>
              </p:cNvPr>
              <p:cNvSpPr/>
              <p:nvPr/>
            </p:nvSpPr>
            <p:spPr>
              <a:xfrm>
                <a:off x="906389" y="1610905"/>
                <a:ext cx="2706966" cy="943897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Extract rows and create data frame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0B6D38A-709F-5DAF-22D5-19541827AEB6}"/>
              </a:ext>
            </a:extLst>
          </p:cNvPr>
          <p:cNvSpPr txBox="1"/>
          <p:nvPr/>
        </p:nvSpPr>
        <p:spPr>
          <a:xfrm>
            <a:off x="4006734" y="5985167"/>
            <a:ext cx="727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Static_url</a:t>
            </a:r>
            <a:r>
              <a:rPr lang="en-US" dirty="0"/>
              <a:t> = </a:t>
            </a:r>
            <a:r>
              <a:rPr lang="en-US" dirty="0" err="1">
                <a:hlinkClick r:id="rId4"/>
              </a:rPr>
              <a:t>t.ly</a:t>
            </a:r>
            <a:r>
              <a:rPr lang="en-US" dirty="0">
                <a:hlinkClick r:id="rId4"/>
              </a:rPr>
              <a:t>/iLF6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5874</TotalTime>
  <Words>2245</Words>
  <Application>Microsoft Macintosh PowerPoint</Application>
  <PresentationFormat>Widescreen</PresentationFormat>
  <Paragraphs>290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Courier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Asraful Islam</cp:lastModifiedBy>
  <cp:revision>201</cp:revision>
  <dcterms:created xsi:type="dcterms:W3CDTF">2021-04-29T18:58:34Z</dcterms:created>
  <dcterms:modified xsi:type="dcterms:W3CDTF">2022-09-20T12:28:08Z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